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40" r:id="rId3"/>
    <p:sldId id="362" r:id="rId4"/>
    <p:sldId id="363" r:id="rId5"/>
    <p:sldId id="258" r:id="rId6"/>
    <p:sldId id="259" r:id="rId7"/>
    <p:sldId id="260" r:id="rId8"/>
    <p:sldId id="34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42" r:id="rId17"/>
    <p:sldId id="268" r:id="rId18"/>
    <p:sldId id="269" r:id="rId19"/>
    <p:sldId id="270" r:id="rId20"/>
    <p:sldId id="271" r:id="rId21"/>
    <p:sldId id="272" r:id="rId22"/>
    <p:sldId id="343" r:id="rId23"/>
    <p:sldId id="273" r:id="rId24"/>
    <p:sldId id="274" r:id="rId25"/>
    <p:sldId id="357" r:id="rId26"/>
    <p:sldId id="276" r:id="rId27"/>
    <p:sldId id="275" r:id="rId28"/>
    <p:sldId id="277" r:id="rId29"/>
    <p:sldId id="345" r:id="rId30"/>
    <p:sldId id="359" r:id="rId31"/>
    <p:sldId id="344" r:id="rId32"/>
    <p:sldId id="278" r:id="rId33"/>
    <p:sldId id="360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346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1" r:id="rId57"/>
    <p:sldId id="302" r:id="rId58"/>
    <p:sldId id="347" r:id="rId59"/>
    <p:sldId id="303" r:id="rId60"/>
    <p:sldId id="304" r:id="rId61"/>
    <p:sldId id="305" r:id="rId62"/>
    <p:sldId id="306" r:id="rId63"/>
    <p:sldId id="307" r:id="rId64"/>
    <p:sldId id="348" r:id="rId65"/>
    <p:sldId id="308" r:id="rId66"/>
    <p:sldId id="309" r:id="rId67"/>
    <p:sldId id="310" r:id="rId68"/>
    <p:sldId id="311" r:id="rId69"/>
    <p:sldId id="349" r:id="rId70"/>
    <p:sldId id="312" r:id="rId71"/>
    <p:sldId id="313" r:id="rId72"/>
    <p:sldId id="314" r:id="rId73"/>
    <p:sldId id="350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51" r:id="rId93"/>
    <p:sldId id="333" r:id="rId94"/>
    <p:sldId id="334" r:id="rId95"/>
    <p:sldId id="364" r:id="rId96"/>
    <p:sldId id="365" r:id="rId97"/>
    <p:sldId id="366" r:id="rId98"/>
    <p:sldId id="356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183B-E9FB-4CC2-90E7-AEEE481DA5C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D23C-A3F8-4E4C-87D2-E1683CC095C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2FD-27C7-469D-A445-7094844F985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CA-FFEE-4A63-AA32-BC7105DC0C9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120-4905-4C1D-A4A6-193522AF672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5106-30FA-4F21-88AA-2C074652C82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DE5F-1F80-4F5F-8B27-96B61C651D5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7B3-5E9F-4217-980C-A4FD73A35A0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5D66-43C2-479A-9FF1-C1A7384E953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883D-3DC0-4D69-8A4A-CFF7EFB83B7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AB13-8750-4D44-934E-A29A2748B94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1CA7-80D6-4615-B086-AB3CAD0C920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Documento_do_Microsoft_Word1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openxmlformats.org/officeDocument/2006/relationships/image" Target="../media/image16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openxmlformats.org/officeDocument/2006/relationships/image" Target="../media/image16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086" y="139482"/>
            <a:ext cx="3528392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DANIEL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1412776"/>
            <a:ext cx="3577261" cy="92333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CAPÍTULO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6136" y="2924944"/>
            <a:ext cx="3168352" cy="341632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Visão do Carneiro e do Bode</a:t>
            </a:r>
          </a:p>
        </p:txBody>
      </p:sp>
      <p:pic>
        <p:nvPicPr>
          <p:cNvPr id="11" name="Picture 10" descr="im1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509860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10" name="Picture 9" descr="persian-empi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32" y="2492896"/>
            <a:ext cx="7237768" cy="410445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8876401">
            <a:off x="4716440" y="3548425"/>
            <a:ext cx="1069586" cy="176879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911720" y="4467592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10" name="Picture 9" descr="persian-empi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32" y="2492896"/>
            <a:ext cx="7237768" cy="410445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8876401">
            <a:off x="4597343" y="3625407"/>
            <a:ext cx="917977" cy="8834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9" name="Picture 8" descr="mapa_cida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8172400" cy="4139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Na sua visão Daniel está "</a:t>
            </a:r>
            <a:r>
              <a:rPr lang="pt-BR" i="1" dirty="0" smtClean="0"/>
              <a:t>junto ao rio </a:t>
            </a:r>
            <a:r>
              <a:rPr lang="pt-BR" i="1" dirty="0" err="1" smtClean="0"/>
              <a:t>Ulai</a:t>
            </a:r>
            <a:r>
              <a:rPr lang="pt-BR" dirty="0" smtClean="0"/>
              <a:t>". Os escritores clássicos têm identificado o "</a:t>
            </a:r>
            <a:r>
              <a:rPr lang="pt-BR" dirty="0" err="1" smtClean="0"/>
              <a:t>Ulai</a:t>
            </a:r>
            <a:r>
              <a:rPr lang="pt-BR" dirty="0" smtClean="0"/>
              <a:t>" como o rio que corria a leste de </a:t>
            </a:r>
            <a:r>
              <a:rPr lang="pt-BR" dirty="0" err="1" smtClean="0"/>
              <a:t>Susã</a:t>
            </a:r>
            <a:r>
              <a:rPr lang="pt-BR" dirty="0" smtClean="0"/>
              <a:t>, na província de </a:t>
            </a:r>
            <a:r>
              <a:rPr lang="pt-BR" dirty="0" err="1" smtClean="0"/>
              <a:t>Elão</a:t>
            </a:r>
            <a:r>
              <a:rPr lang="pt-BR" dirty="0" smtClean="0"/>
              <a:t>, na Pérsio. Esse rio é conhecido nos clássicos como o rio </a:t>
            </a:r>
            <a:r>
              <a:rPr lang="pt-BR" dirty="0" err="1" smtClean="0"/>
              <a:t>Eulaeus</a:t>
            </a:r>
            <a:r>
              <a:rPr lang="pt-BR" dirty="0" smtClean="0"/>
              <a:t>. Aparentemente era uma canal artificial que ligava mais dois rios, o </a:t>
            </a:r>
            <a:r>
              <a:rPr lang="pt-BR" dirty="0" err="1" smtClean="0"/>
              <a:t>Choaspes</a:t>
            </a:r>
            <a:r>
              <a:rPr lang="pt-BR" dirty="0" smtClean="0"/>
              <a:t> e o </a:t>
            </a:r>
            <a:r>
              <a:rPr lang="pt-BR" dirty="0" err="1" smtClean="0"/>
              <a:t>Coprates</a:t>
            </a:r>
            <a:r>
              <a:rPr lang="pt-BR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6" name="Picture 5" descr="aeri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630" y="2448272"/>
            <a:ext cx="3933370" cy="3140968"/>
          </a:xfrm>
          <a:prstGeom prst="rect">
            <a:avLst/>
          </a:prstGeom>
        </p:spPr>
      </p:pic>
      <p:pic>
        <p:nvPicPr>
          <p:cNvPr id="7" name="Picture 6" descr="pa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5239"/>
            <a:ext cx="5940152" cy="2092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r>
              <a:rPr lang="pt-BR" dirty="0" smtClean="0"/>
              <a:t>		a. 	O Carneiro Com Dois Chifres (8:3-4) </a:t>
            </a:r>
          </a:p>
          <a:p>
            <a:pPr>
              <a:buNone/>
            </a:pPr>
            <a:r>
              <a:rPr lang="pt-BR" dirty="0"/>
              <a:t>3 </a:t>
            </a:r>
            <a:r>
              <a:rPr lang="pt-BR" i="1" dirty="0"/>
              <a:t>E levantei os meus olhos, e vi, e eis que um carneiro estava diante do rio, o qual tinha dois chifres; e os dois chifres eram altos, mas um era mais alto do que o outro; e o mais alto subiu por último. 4 Vi que o carneiro dava marradas para o ocidente, e para o norte e para o sul; e nenhum dos animais lhe podia resistir; nem havia quem pudesse livrar-se da sua mão; e ele fazia conforme a sua vontade, e se engrandecia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r>
              <a:rPr lang="pt-BR" dirty="0" smtClean="0"/>
              <a:t>		a. 	O Carneiro Com Dois Chifres (8:3-4)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6" name="Picture 5" descr="Daniel 8 ram 2 hor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7572" y="3553347"/>
            <a:ext cx="2788072" cy="208823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36512" y="3429000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No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 texto o Império Medo-Persa não é mais aquele "urso" faminto, mas, é agora, representado ao profeta Daniel como sendo um animal doméstico, um "</a:t>
            </a:r>
            <a:r>
              <a:rPr lang="pt-BR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carneiro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", em vez de uma fera selvagem (o urso).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81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r>
              <a:rPr lang="pt-BR" dirty="0" smtClean="0"/>
              <a:t>		a. 	O Carneiro Com Dois Chifres (8:3-4) 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As duas pontas representam os dois povo do Império Medo-Persa: os médios e os persas. Daniel ressalta que ambos as pontas eram grandes, aparentemente grandes fora do comum, mas que o segundo era ainda maior que o primeiro. A ponta mais alta é da Pérsia, que tomou a liderança do Império por último. Os persas, mais vigorosos que os medos, assumiram das mãos destes a liderança do império.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r>
              <a:rPr lang="pt-BR" dirty="0" smtClean="0"/>
              <a:t>		a. 	O Carneiro Com Dois Chifres (8:3-4) 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As suas grandes conquistas foram na direção do ocidente (oeste: Babilônia, Síria, Ásia Menor), do norte (Armênio e as regiões do Mar Cáspio), e do sul (Egito e Etiópia). Tinha um pouco de conquiste para o leste, mas não foi significante.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r>
              <a:rPr lang="pt-BR" dirty="0" smtClean="0"/>
              <a:t>		a. 	O Carneiro Com Dois Chifres (8:3-4) </a:t>
            </a:r>
          </a:p>
          <a:p>
            <a:pPr>
              <a:buNone/>
              <a:tabLst>
                <a:tab pos="1347788" algn="l"/>
                <a:tab pos="1797050" algn="l"/>
              </a:tabLst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A frase "</a:t>
            </a:r>
            <a:r>
              <a:rPr lang="pt-BR" i="1" dirty="0" smtClean="0"/>
              <a:t>se engrandecia</a:t>
            </a:r>
            <a:r>
              <a:rPr lang="pt-BR" dirty="0" smtClean="0"/>
              <a:t>" pode ser traduzida "fez grandes coisas", mas ainda a ideia é que por meio de fazer isso ele tinha grande poder no mundo.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Nos dias da presente visão, é bom de ressaltar, que o Império Medo-Persa ainda não existia. Também Isaías (45.1-3) profetizou isso um século e meio 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101600" y="862013"/>
          <a:ext cx="8942388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o" r:id="rId4" imgW="8941880" imgH="5135495" progId="Word.Document.12">
                  <p:embed/>
                </p:oleObj>
              </mc:Choice>
              <mc:Fallback>
                <p:oleObj name="Documento" r:id="rId4" imgW="8941880" imgH="5135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600" y="862013"/>
                        <a:ext cx="8942388" cy="513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2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a. 	O Carneiro Com Dois Chifres (8:3-4) 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5 </a:t>
            </a:r>
            <a:r>
              <a:rPr lang="pt-BR" i="1" dirty="0"/>
              <a:t>E, estando eu considerando, eis que um bode vinha do ocidente sobre toda a terra, mas sem tocar no chão; e aquele bode tinha um chifre insigne entre os olhos. 6 E dirigiu-se ao carneiro que tinha os dois chifres, ao qual eu tinha visto em pé diante do rio, e correu contra ele no ímpeto da sua força. 7 E vi-o chegar perto do carneiro, enfurecido contra ele, e ferindo-o quebrou-lhe os dois chifres, pois não havia força no carneiro para lhe resistir, e o bode o lançou por terra, e o pisou aos pés; não houve quem pudesse livrar o carneiro da sua mão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Daniel observa um "</a:t>
            </a:r>
            <a:r>
              <a:rPr lang="pt-BR" i="1" dirty="0" smtClean="0"/>
              <a:t>bode</a:t>
            </a:r>
            <a:r>
              <a:rPr lang="pt-BR" dirty="0" smtClean="0"/>
              <a:t>" (Grécia, veja vs. 21) vinha do "</a:t>
            </a:r>
            <a:r>
              <a:rPr lang="pt-BR" i="1" dirty="0" smtClean="0"/>
              <a:t>ocidente</a:t>
            </a:r>
            <a:r>
              <a:rPr lang="pt-BR" dirty="0" smtClean="0"/>
              <a:t>" em direção ao Oriente. Isso indicava que o bode vinha de Grécia (Ocidente) em direção a Babilônia (Oriente). O bode vinha "</a:t>
            </a:r>
            <a:r>
              <a:rPr lang="pt-BR" i="1" dirty="0" smtClean="0"/>
              <a:t>sobre toda a terra</a:t>
            </a:r>
            <a:r>
              <a:rPr lang="pt-BR" dirty="0" smtClean="0"/>
              <a:t>", indicando o grande área que conquistou. O exército de Alexandre era considerado um "exército-relâmpago", e por essa razão, o profeta de Deus registra que ele correu "</a:t>
            </a:r>
            <a:r>
              <a:rPr lang="pt-BR" i="1" dirty="0" smtClean="0"/>
              <a:t>sem tocar no chão</a:t>
            </a:r>
            <a:r>
              <a:rPr lang="pt-BR" dirty="0" smtClean="0"/>
              <a:t>". É evidente que o rei primeiro no texto em foco é Alexandre Magno.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2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Bodes geralmente tem dois chifres, mas este tem um, fazendo este animal diferente. Talvez mostrando que Alexandre será um dos melhores estrategistas militareis de todos os tempos.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6" name="Picture 7" descr="shapeimag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339752" y="4066647"/>
            <a:ext cx="4073192" cy="2674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Este trecho foi escrito antes de seu cumprimento (talvez 200 anos antes). Alexandre lutou contra, de fato, o Império Medo-Persa, mais ou menos em 334-331 A.C. E esta profecia foi escrita por Daniel, mais ou menos em 539 a.C. As frases "</a:t>
            </a:r>
            <a:r>
              <a:rPr lang="pt-BR" i="1" dirty="0" smtClean="0"/>
              <a:t>ímpeto da sua força</a:t>
            </a:r>
            <a:r>
              <a:rPr lang="pt-BR" dirty="0" smtClean="0"/>
              <a:t>" (vs. 6) e "</a:t>
            </a:r>
            <a:r>
              <a:rPr lang="pt-BR" i="1" dirty="0" smtClean="0"/>
              <a:t>irritar-se</a:t>
            </a:r>
            <a:r>
              <a:rPr lang="pt-BR" dirty="0" smtClean="0"/>
              <a:t>" (vs. 7) mostram que houve emoções "quentes" na batalha.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/>
              <a:t>Ó</a:t>
            </a:r>
            <a:r>
              <a:rPr lang="pt-BR" dirty="0" smtClean="0"/>
              <a:t>dio contra o Medos e Persas estava aumentando desde Ciro, por causa de tensões e disputas constan­tes entre as duas nações. O exercito dos Persas era maior do que o da Grécia em todos as batalhas, mas os gregos ganharam.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6" name="Picture 8" descr="imag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368162"/>
            <a:ext cx="3168352" cy="23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Nesta batalha de </a:t>
            </a:r>
            <a:r>
              <a:rPr lang="pt-BR" dirty="0" err="1" smtClean="0"/>
              <a:t>Gaugemela</a:t>
            </a:r>
            <a:r>
              <a:rPr lang="pt-BR" dirty="0" smtClean="0"/>
              <a:t> os Persas tinham um exercito ainda maior, mas não ajudou em nada, e agora Medo-Persa estava aberta para suas tropas. Alexandre agora entra no pais e ocupa sua terra, começando com </a:t>
            </a:r>
            <a:r>
              <a:rPr lang="pt-BR" dirty="0" err="1" smtClean="0"/>
              <a:t>Susã</a:t>
            </a:r>
            <a:r>
              <a:rPr lang="pt-BR" dirty="0" smtClean="0"/>
              <a:t>. Alexandre não mostrou muita misericórdia como o povo, destruindo cidades, capturando povo, etc. As duas pontas quebradas, vistas por Daniel no grande impacto dos dois animais, significam o fim do Império Medo-Persa.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Em 334 A.C. o primeiro confronto de Alexandre e Persa aconteceu em </a:t>
            </a:r>
            <a:r>
              <a:rPr lang="pt-BR" dirty="0" err="1" smtClean="0"/>
              <a:t>Granicus</a:t>
            </a:r>
            <a:r>
              <a:rPr lang="pt-BR" dirty="0" smtClean="0"/>
              <a:t>. O próximo ano os dois se enfrentaram de novo, desta vez nas montanhas de </a:t>
            </a:r>
            <a:r>
              <a:rPr lang="pt-BR" dirty="0" err="1" smtClean="0"/>
              <a:t>Tauras</a:t>
            </a:r>
            <a:r>
              <a:rPr lang="pt-BR" dirty="0" smtClean="0"/>
              <a:t>, mas esta vez o rei Persa, Dario III, em pessoa, estava liderando as tropas. Mas o resultado foi o mesmo, Alexandre ganhou e depois lutou contra Tiro e Egito com o mesmo sucesso. Depois enfrentou os Persas uma terceira vez em 331 A.C., perto da antiga cidade de Nínive.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endParaRPr lang="pt-BR" dirty="0" smtClean="0"/>
          </a:p>
          <a:p>
            <a:pPr marL="346075" indent="-346075">
              <a:buNone/>
            </a:pPr>
            <a:r>
              <a:rPr lang="pt-BR" dirty="0" smtClean="0"/>
              <a:t>8 </a:t>
            </a:r>
            <a:r>
              <a:rPr lang="pt-BR" i="1" dirty="0"/>
              <a:t>E o bode se engrandeceu sobremaneira; mas, estando na sua maior força, aquele grande chifre foi quebrado; e no seu lugar subiram outros quatro também insignes, para os quatro ventos do céu. 9 E de um deles saiu um chifre muito pequeno, o qual cresceu muito para o sul, e para o oriente, e para a terra formosa. 10 E se engrandeceu até contra o exército do céu; e a alguns do exército, e das estrelas, lançou por terra, e os pisou</a:t>
            </a:r>
            <a:r>
              <a:rPr lang="pt-BR" dirty="0" smtClean="0"/>
              <a:t>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endParaRPr lang="pt-BR" dirty="0" smtClean="0"/>
          </a:p>
          <a:p>
            <a:pPr marL="346075" indent="-346075">
              <a:buNone/>
            </a:pPr>
            <a:r>
              <a:rPr lang="pt-BR" dirty="0" smtClean="0"/>
              <a:t>... </a:t>
            </a:r>
            <a:r>
              <a:rPr lang="pt-BR" i="1" dirty="0" smtClean="0"/>
              <a:t>11 </a:t>
            </a:r>
            <a:r>
              <a:rPr lang="pt-BR" i="1" dirty="0"/>
              <a:t>E se engrandeceu até contra o príncipe do exército; e por ele foi tirado o sacrifício contínuo, e o lugar do seu santuário foi lançado por terra. 12 E um exército foi dado contra o sacrifício contínuo, por causa da transgressão; e lançou a verdade por terra, e o fez, e prosperou</a:t>
            </a:r>
            <a:r>
              <a:rPr lang="pt-BR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94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Picture 6" descr="el-sueno-de-nabucodono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363" y="137160"/>
            <a:ext cx="2606842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475568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2</a:t>
            </a:r>
            <a:endParaRPr lang="pt-BR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200720" y="3524056"/>
            <a:ext cx="2520280" cy="3200400"/>
            <a:chOff x="395536" y="2420888"/>
            <a:chExt cx="4392488" cy="4119471"/>
          </a:xfrm>
        </p:grpSpPr>
        <p:pic>
          <p:nvPicPr>
            <p:cNvPr id="9" name="Picture 8" descr="http://herancajudaica.files.wordpress.com/2012/11/daniel-4-iii.png?w=6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4221088"/>
              <a:ext cx="3096344" cy="2319271"/>
            </a:xfrm>
            <a:prstGeom prst="rect">
              <a:avLst/>
            </a:prstGeom>
            <a:noFill/>
          </p:spPr>
        </p:pic>
        <p:pic>
          <p:nvPicPr>
            <p:cNvPr id="10" name="Picture 6" descr="http://3.bp.blogspot.com/-zNGuteQ_WMk/UQMk22fJe-I/AAAAAAAAGe8/7F1D0zyGmGM/s1600/prega%C3%A7%C3%A3o+nabucodonosor+daniel+4+sonho+%C3%A1rvo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2420888"/>
              <a:ext cx="3061366" cy="2304256"/>
            </a:xfrm>
            <a:prstGeom prst="rect">
              <a:avLst/>
            </a:prstGeom>
            <a:noFill/>
          </p:spPr>
        </p:pic>
      </p:grpSp>
      <p:sp>
        <p:nvSpPr>
          <p:cNvPr id="11" name="CaixaDeTexto 10"/>
          <p:cNvSpPr txBox="1"/>
          <p:nvPr/>
        </p:nvSpPr>
        <p:spPr>
          <a:xfrm>
            <a:off x="387905" y="6191577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4</a:t>
            </a:r>
            <a:endParaRPr lang="pt-BR" b="1" dirty="0"/>
          </a:p>
        </p:txBody>
      </p:sp>
      <p:pic>
        <p:nvPicPr>
          <p:cNvPr id="12" name="Picture 4" descr="d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663" y="137160"/>
            <a:ext cx="2464308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467544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1</a:t>
            </a:r>
            <a:endParaRPr lang="pt-BR" b="1" dirty="0"/>
          </a:p>
        </p:txBody>
      </p:sp>
      <p:pic>
        <p:nvPicPr>
          <p:cNvPr id="14" name="Picture 11" descr="image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8597" y="140804"/>
            <a:ext cx="2397211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6391098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3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2371" y="3524056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ARVORE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83086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FORNALHA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9668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ESTATUA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7544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026" y="3539586"/>
            <a:ext cx="2373086" cy="3201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aixaDeTexto 19"/>
          <p:cNvSpPr txBox="1"/>
          <p:nvPr/>
        </p:nvSpPr>
        <p:spPr>
          <a:xfrm>
            <a:off x="3479626" y="6191577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5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46570" y="3566096"/>
            <a:ext cx="208823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FESTA E QUEDA DE BELSAZAR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596" y="3508920"/>
            <a:ext cx="2397211" cy="3215536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6464705" y="6195703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6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331649" y="3570222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COVA DOS LEÕES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0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As conquistas de Alexandre foram extensas e rápidas. O Império da Grécia "</a:t>
            </a:r>
            <a:r>
              <a:rPr lang="pt-BR" i="1" dirty="0" smtClean="0"/>
              <a:t>se engrandeceu grande maneira</a:t>
            </a:r>
            <a:r>
              <a:rPr lang="pt-BR" dirty="0" smtClean="0"/>
              <a:t>", tornando-se maior do que O Império Medo-Persa. Em apenas 13 anos conquistou todo o mundo conhecido na época.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9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3736414" cy="2448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Em junho de 323 A.C., depois de estar ausente do seu país por 11 anos, Alexandre morreu com apenas 32 anos de idade. O chifre foi quebrado.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3258">
            <a:off x="5169098" y="4989694"/>
            <a:ext cx="936104" cy="3744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45" y="4502770"/>
            <a:ext cx="187221" cy="3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08520" y="2526404"/>
            <a:ext cx="43924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Após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sua morte, o poder foi dividido entre quatro generais, após algumas lutas. As quatro pontas que subiram no lugar do primeiro, compreendem estes quatro generais, que são: 1) Ptolomeu, 2)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Seleuco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3)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Antipater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4)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Antigonus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dirty="0"/>
          </a:p>
        </p:txBody>
      </p:sp>
      <p:grpSp>
        <p:nvGrpSpPr>
          <p:cNvPr id="22" name="Grupo 21"/>
          <p:cNvGrpSpPr/>
          <p:nvPr/>
        </p:nvGrpSpPr>
        <p:grpSpPr>
          <a:xfrm>
            <a:off x="4283967" y="2939109"/>
            <a:ext cx="4714379" cy="2808312"/>
            <a:chOff x="4283967" y="2939109"/>
            <a:chExt cx="4714379" cy="280831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7" y="2939109"/>
              <a:ext cx="4640926" cy="2808312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5747047" y="3358589"/>
              <a:ext cx="1476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Lisímaco</a:t>
              </a:r>
              <a:endParaRPr lang="pt-BR" sz="10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097183" y="3185967"/>
              <a:ext cx="1476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Cassandro</a:t>
              </a:r>
              <a:endParaRPr lang="pt-BR" sz="10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575920" y="4425595"/>
              <a:ext cx="1476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Ptolomeu</a:t>
              </a:r>
              <a:endParaRPr lang="pt-BR" sz="10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521674" y="3503031"/>
              <a:ext cx="1476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Seleuco</a:t>
              </a:r>
              <a:endParaRPr lang="pt-BR" sz="1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866094" y="5000288"/>
              <a:ext cx="1476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EGITO</a:t>
              </a:r>
              <a:endParaRPr lang="pt-BR" sz="10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746612" y="4595250"/>
              <a:ext cx="1476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ARABIA</a:t>
              </a:r>
              <a:endParaRPr lang="pt-BR" sz="1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369330" y="3790133"/>
              <a:ext cx="757736" cy="25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AFRICA</a:t>
              </a:r>
              <a:endParaRPr lang="pt-BR" sz="10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462336" y="4687044"/>
              <a:ext cx="10213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Rei do Norte</a:t>
              </a:r>
              <a:endParaRPr lang="pt-BR" sz="8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359524" y="4908247"/>
              <a:ext cx="11231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Rei do Sul</a:t>
              </a:r>
              <a:endParaRPr lang="pt-BR" sz="8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617614" y="4452995"/>
              <a:ext cx="14766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Expansão de </a:t>
              </a:r>
              <a:r>
                <a:rPr lang="pt-BR" sz="8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Seluco</a:t>
              </a:r>
              <a:endParaRPr lang="pt-BR" sz="800" u="sng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771055" y="3002787"/>
              <a:ext cx="1010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EUROPA</a:t>
              </a:r>
              <a:endParaRPr lang="pt-BR" sz="1000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836029" y="3730320"/>
              <a:ext cx="1476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EMPERIO GREGO</a:t>
              </a:r>
            </a:p>
            <a:p>
              <a:pPr algn="ctr"/>
              <a:r>
                <a:rPr lang="pt-B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(4 Divisões)</a:t>
              </a:r>
              <a:endParaRPr lang="pt-BR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50" y="2606861"/>
            <a:ext cx="4207918" cy="36759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1429619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108520" y="2682924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Esses 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generais, após a morte de Alexandre Magno, e quase 22 anos de brigas entre si, fundiram quatro realezas para os quatro ventos do céu: Egito (Ptolomeu), Síria (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Seleuco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Macedônia (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Cassandro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e Ásia Menor (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Lisímaco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16216" y="4550931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Alexandre o Grande</a:t>
            </a:r>
            <a:endParaRPr lang="pt-BR" sz="1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4188348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Lisímaco</a:t>
            </a:r>
            <a:endParaRPr lang="pt-BR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70069" y="3441251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Cassandro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35700" y="3564361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Seleuco</a:t>
            </a:r>
            <a:endParaRPr lang="pt-BR" sz="1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588224" y="4160267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Ptolomeu</a:t>
            </a:r>
            <a:endParaRPr 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596336" y="3739098"/>
            <a:ext cx="1476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Guerras entre sucessores de Alexandre</a:t>
            </a:r>
            <a:endParaRPr lang="pt-BR" sz="1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97395" y="2816228"/>
            <a:ext cx="297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 8 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37624" y="5406664"/>
            <a:ext cx="297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MPERIO GREGO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532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Eles foram, de fato, governantes "notáveis", mas não atingiram a glória de Alexandre. Posteriormente, a crescente rivalidade entre esses quatro reinos levou-os a se combaterem mutuamente, principalmente Egito (Ptolomeu) e Síria (</a:t>
            </a:r>
            <a:r>
              <a:rPr lang="pt-BR" dirty="0" err="1" smtClean="0"/>
              <a:t>Seleuco</a:t>
            </a:r>
            <a:r>
              <a:rPr lang="pt-BR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O simbolismo da ponta mui pequena é claro. Duma destas divisões sairia um líder de importância especial. O pequeno chifre que saiu de uma das pontas, de </a:t>
            </a:r>
            <a:r>
              <a:rPr lang="pt-BR" dirty="0" err="1" smtClean="0"/>
              <a:t>Seleuco</a:t>
            </a:r>
            <a:r>
              <a:rPr lang="pt-BR" dirty="0" smtClean="0"/>
              <a:t>, represen­ta, em seu primeiro estágio,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, monarca Selêucida, do ramo sírio do Império Grego, o qual fez um esforço extremo para extinguir a religião judaica.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52" y="2583761"/>
            <a:ext cx="4215871" cy="3682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1505325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52536" y="2485557"/>
            <a:ext cx="5040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Esta pequena ponta ou chifre não é o mesmo da primeira visão de Daniel em capítulo 7.8, 24-26. A ponta de capítulo 7 é o Anticristo. A razão que uma pequena ponta é usada aqui é porque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Antíoco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Epifânio é um tipo do Anticristo (o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anti-tipo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 O Anticristo é ainda futuro, enquanto </a:t>
            </a:r>
            <a:r>
              <a:rPr lang="pt-B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Antíoco</a:t>
            </a: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da história passado.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72000" y="4188348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Lisímaco</a:t>
            </a:r>
            <a:endParaRPr lang="pt-BR" sz="1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35700" y="3564361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Seleuco</a:t>
            </a:r>
            <a:endParaRPr lang="pt-BR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88224" y="4160267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Ptolomeu</a:t>
            </a:r>
            <a:endParaRPr 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37624" y="5406664"/>
            <a:ext cx="297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EMPERIO GREGO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470069" y="3542819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Cassandro</a:t>
            </a:r>
            <a:endParaRPr lang="pt-BR" sz="1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97996" y="3149320"/>
            <a:ext cx="1476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ANTICRISTO</a:t>
            </a:r>
          </a:p>
          <a:p>
            <a:pPr algn="ctr"/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Antíoco</a:t>
            </a:r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Epifânio)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516216" y="4550931"/>
            <a:ext cx="1476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Alexandre o Grande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96336" y="3739098"/>
            <a:ext cx="1476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Guerras entre sucessores de Alexandre</a:t>
            </a:r>
            <a:endParaRPr lang="pt-BR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7395" y="2708920"/>
            <a:ext cx="297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 8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Servimo-nos de duas fontes principais para estudar a vida e os feitos de </a:t>
            </a:r>
            <a:r>
              <a:rPr lang="pt-BR" dirty="0" err="1" smtClean="0"/>
              <a:t>Antíoco</a:t>
            </a:r>
            <a:r>
              <a:rPr lang="pt-BR" dirty="0" smtClean="0"/>
              <a:t> Epifânio: das informações a seu respeito contidas na História dos Hebreus, escrita por Flávio </a:t>
            </a:r>
            <a:r>
              <a:rPr lang="pt-BR" dirty="0" err="1" smtClean="0"/>
              <a:t>Josefo</a:t>
            </a:r>
            <a:r>
              <a:rPr lang="pt-BR" dirty="0" smtClean="0"/>
              <a:t>, e do livro apócrifo de I </a:t>
            </a:r>
            <a:r>
              <a:rPr lang="pt-BR" dirty="0" err="1" smtClean="0"/>
              <a:t>Macabeus</a:t>
            </a:r>
            <a:r>
              <a:rPr lang="pt-BR" dirty="0" smtClean="0"/>
              <a:t>. Ele reinou de 175 a 164 A.C. Em seu cumprimento final, o personagem em foco é o Anticristo.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As conquistas de </a:t>
            </a:r>
            <a:r>
              <a:rPr lang="pt-BR" dirty="0" err="1" smtClean="0"/>
              <a:t>Antíoco</a:t>
            </a:r>
            <a:r>
              <a:rPr lang="pt-BR" dirty="0" smtClean="0"/>
              <a:t> eram principalmente nas áreas indicado em versículo 9. O "</a:t>
            </a:r>
            <a:r>
              <a:rPr lang="pt-BR" i="1" dirty="0" smtClean="0"/>
              <a:t>meio-dia</a:t>
            </a:r>
            <a:r>
              <a:rPr lang="pt-BR" dirty="0" smtClean="0"/>
              <a:t>" fala do sul (Egito) e o "</a:t>
            </a:r>
            <a:r>
              <a:rPr lang="pt-BR" i="1" dirty="0" smtClean="0"/>
              <a:t>oriente</a:t>
            </a:r>
            <a:r>
              <a:rPr lang="pt-BR" dirty="0" smtClean="0"/>
              <a:t>" fala de Mesopotâmia. A "</a:t>
            </a:r>
            <a:r>
              <a:rPr lang="pt-BR" i="1" dirty="0" smtClean="0"/>
              <a:t>terra formosa</a:t>
            </a:r>
            <a:r>
              <a:rPr lang="pt-BR" dirty="0" smtClean="0"/>
              <a:t>" de que fala o texto, é Israel.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, durante o seu governo, cresceu muito para o sul e para o oriente, ou seja, para Egito e a Mesopotâmia, respectivamente. Porém, depois virou-se para a "</a:t>
            </a:r>
            <a:r>
              <a:rPr lang="pt-BR" i="1" dirty="0" smtClean="0"/>
              <a:t>terra formosa</a:t>
            </a:r>
            <a:r>
              <a:rPr lang="pt-BR" dirty="0" smtClean="0"/>
              <a:t>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 referência ao "</a:t>
            </a:r>
            <a:r>
              <a:rPr lang="pt-BR" i="1" dirty="0" smtClean="0"/>
              <a:t>exército do céu</a:t>
            </a:r>
            <a:r>
              <a:rPr lang="pt-BR" dirty="0" smtClean="0"/>
              <a:t>", as "</a:t>
            </a:r>
            <a:r>
              <a:rPr lang="pt-BR" i="1" dirty="0" smtClean="0"/>
              <a:t>estrelas</a:t>
            </a:r>
            <a:r>
              <a:rPr lang="pt-BR" dirty="0" smtClean="0"/>
              <a:t>", e o "</a:t>
            </a:r>
            <a:r>
              <a:rPr lang="pt-BR" i="1" dirty="0" smtClean="0"/>
              <a:t>príncipe do exército</a:t>
            </a:r>
            <a:r>
              <a:rPr lang="pt-BR" dirty="0" smtClean="0"/>
              <a:t>", tem um sentido duplo. Um referente ao </a:t>
            </a:r>
            <a:r>
              <a:rPr lang="pt-BR" dirty="0" err="1" smtClean="0"/>
              <a:t>Antíoco</a:t>
            </a:r>
            <a:r>
              <a:rPr lang="pt-BR" dirty="0" smtClean="0"/>
              <a:t>, e outro ao Anticristo. Neste presente texto há referência ao povo de Israel e seus líderes (Gên. 15.5, 22.17, </a:t>
            </a:r>
            <a:r>
              <a:rPr lang="pt-BR" dirty="0" err="1" smtClean="0"/>
              <a:t>Êx</a:t>
            </a:r>
            <a:r>
              <a:rPr lang="pt-BR" dirty="0" smtClean="0"/>
              <a:t>. 12.41), e também aos próprios anjos e Deus (Jer. 33.22).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os-4-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7160"/>
            <a:ext cx="2360428" cy="32004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7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1344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QUATRO ANIMAIS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O que foi feito por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em suas atrocida­des contra os santos, durante o seu reinado de trevas, que, de um certo modo, "</a:t>
            </a:r>
            <a:r>
              <a:rPr lang="pt-BR" i="1" dirty="0" smtClean="0"/>
              <a:t>pisou</a:t>
            </a:r>
            <a:r>
              <a:rPr lang="pt-BR" dirty="0" smtClean="0"/>
              <a:t>" o povo de Deus (veja especialmente I </a:t>
            </a:r>
            <a:r>
              <a:rPr lang="pt-BR" dirty="0" err="1" smtClean="0"/>
              <a:t>Macabeus</a:t>
            </a:r>
            <a:r>
              <a:rPr lang="pt-BR" dirty="0" smtClean="0"/>
              <a:t> 1.29-32 e 1.52-61), isso mesmo e mais ainda será feito pelo Anticristo durante o tempo da angústia de Jacó, na Tribulação. </a:t>
            </a:r>
            <a:r>
              <a:rPr lang="pt-BR" dirty="0" err="1" smtClean="0"/>
              <a:t>Antíoco</a:t>
            </a:r>
            <a:r>
              <a:rPr lang="pt-BR" dirty="0" smtClean="0"/>
              <a:t> queria forçar os judeus a serem gregos nos seus pensamentos e maneiras.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Tanto </a:t>
            </a:r>
            <a:r>
              <a:rPr lang="pt-BR" dirty="0" err="1" smtClean="0"/>
              <a:t>Antíoco</a:t>
            </a:r>
            <a:r>
              <a:rPr lang="pt-BR" dirty="0" smtClean="0"/>
              <a:t> como o Anticristo, se aventuram a desafiar o "</a:t>
            </a:r>
            <a:r>
              <a:rPr lang="pt-BR" i="1" dirty="0" smtClean="0"/>
              <a:t>príncipe</a:t>
            </a:r>
            <a:r>
              <a:rPr lang="pt-BR" dirty="0" smtClean="0"/>
              <a:t>", o Deus seu criador. Versículo 25 identifica o príncipe como "</a:t>
            </a:r>
            <a:r>
              <a:rPr lang="pt-BR" i="1" dirty="0" smtClean="0"/>
              <a:t>o príncipe de príncipes</a:t>
            </a:r>
            <a:r>
              <a:rPr lang="pt-BR" dirty="0" smtClean="0"/>
              <a:t>". Em parte este desafio foi de um ataque sacrílego ao templo. A frase "</a:t>
            </a:r>
            <a:r>
              <a:rPr lang="pt-BR" i="1" dirty="0" smtClean="0"/>
              <a:t>o contínuo sacrifico</a:t>
            </a:r>
            <a:r>
              <a:rPr lang="pt-BR" dirty="0" smtClean="0"/>
              <a:t>" (também 8.12-13, 11.31 e 12.11) fala sobre alguma ação feita continuamente no Templo, e isso somente podia ser as observações cerimoniais.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, em sua cobiça demasia­da, atacou o povo eleito (matando milhares - I </a:t>
            </a:r>
            <a:r>
              <a:rPr lang="pt-BR" dirty="0" err="1" smtClean="0"/>
              <a:t>Macabeus</a:t>
            </a:r>
            <a:r>
              <a:rPr lang="pt-BR" dirty="0" smtClean="0"/>
              <a:t> 1.40), profanou também o templo de Jerusalém (I </a:t>
            </a:r>
            <a:r>
              <a:rPr lang="pt-BR" dirty="0" err="1" smtClean="0"/>
              <a:t>Macabeus</a:t>
            </a:r>
            <a:r>
              <a:rPr lang="pt-BR" dirty="0" smtClean="0"/>
              <a:t> 1.39-40 e 20-24), suprimindo o "</a:t>
            </a:r>
            <a:r>
              <a:rPr lang="pt-BR" i="1" dirty="0" smtClean="0"/>
              <a:t>contínuo sacrifico</a:t>
            </a:r>
            <a:r>
              <a:rPr lang="pt-BR" dirty="0" smtClean="0"/>
              <a:t>" das nove horas de manhã e das três horas da tarde, estabelecido por Deus desde Moisés. Proibiu qualquer divulgação da lei de Moisés (II </a:t>
            </a:r>
            <a:r>
              <a:rPr lang="pt-BR" dirty="0" err="1" smtClean="0"/>
              <a:t>Macabeus</a:t>
            </a:r>
            <a:r>
              <a:rPr lang="pt-BR" dirty="0" smtClean="0"/>
              <a:t> 6.1-11), e assim "</a:t>
            </a:r>
            <a:r>
              <a:rPr lang="pt-BR" i="1" dirty="0" smtClean="0"/>
              <a:t>lançou a verdade por terra</a:t>
            </a:r>
            <a:r>
              <a:rPr lang="pt-BR" dirty="0" smtClean="0"/>
              <a:t>".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(8:5-12)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797050" algn="l"/>
                <a:tab pos="2324100" algn="l"/>
              </a:tabLst>
            </a:pPr>
            <a:r>
              <a:rPr lang="pt-BR" dirty="0" smtClean="0"/>
              <a:t>		2) 	O Chifre (8:8-12)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O que </a:t>
            </a:r>
            <a:r>
              <a:rPr lang="pt-BR" dirty="0" err="1" smtClean="0"/>
              <a:t>Antíoco</a:t>
            </a:r>
            <a:r>
              <a:rPr lang="pt-BR" dirty="0" smtClean="0"/>
              <a:t> fez foi uma grande ofensa a Deus, mas, pela aparência externa, ele "</a:t>
            </a:r>
            <a:r>
              <a:rPr lang="pt-BR" i="1" dirty="0" smtClean="0"/>
              <a:t>prosperou</a:t>
            </a:r>
            <a:r>
              <a:rPr lang="pt-BR" dirty="0" smtClean="0"/>
              <a:t>". Cremos que o grande principio de formação e cumpri­mento desta grande profecia será a introdução do "homem do pecado" no santuário de Deus (II Tess. 2:4-12).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(8:5-12)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i="1" dirty="0" smtClean="0"/>
              <a:t>13 </a:t>
            </a:r>
            <a:r>
              <a:rPr lang="pt-BR" i="1" dirty="0"/>
              <a:t>Depois ouvi um santo que falava; e disse outro santo àquele que falava: Até quando durará a visão do sacrifício contínuo, e da transgressão assoladora, para que sejam entregues o santuário e o exército, a fim de serem pisados? 14 E ele me disse: Até duas mil e trezentas tardes e manhãs; e o santuário será purificado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Talvez estes dois santos são as mesmos de versículos 15 e 16. Então o segundo santo, que faz a pergunta, seria o anjo Gabriel, que não é onisciente, mas o primeiro é. Assim o primeiro santo que fala, é Deus. MAS desde que o artigo indefinido é usado, provavelmente são apenas dois anjos falando. A pergunta está feita acerca do tempo que vai durar esta ofensa contra o povo de Deus.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7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 resposta para a pergunta é uma das partes mais difíceis de serem compreendidas no livro de Daniel. Sobre os "</a:t>
            </a:r>
            <a:r>
              <a:rPr lang="pt-BR" i="1" dirty="0" smtClean="0"/>
              <a:t>duas mil e trezentos tardes e manhãs</a:t>
            </a:r>
            <a:r>
              <a:rPr lang="pt-BR" dirty="0" smtClean="0"/>
              <a:t>" existe muitas opiniões diferentes. O período descreve ambos o período das atrocidades de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e o período do Anticristo durante o período sombrio da Grande Tribulação. Historicamente falando, isso foi cumprido por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Profeticamente falando, porém, isso apenas antecipa a terrível blasfêmia do Anticristo.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O problema é discernir o tempo envolvido pelo frase "</a:t>
            </a:r>
            <a:r>
              <a:rPr lang="pt-BR" i="1" dirty="0" smtClean="0"/>
              <a:t>duas mil e trezentos tardes e manhãs</a:t>
            </a:r>
            <a:r>
              <a:rPr lang="pt-BR" dirty="0" smtClean="0"/>
              <a:t>". São dois pensamentos principais: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849313" lvl="1" indent="-449263">
              <a:buNone/>
              <a:tabLst>
                <a:tab pos="449263" algn="l"/>
                <a:tab pos="898525" algn="l"/>
              </a:tabLst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3 Anos, 2 Meses e 10 Dias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Algumas pessoas dizem que esta frase está falando de 2300 sacrifícios que foram realizados de manhã e a tarde. Desde que tem dois sacrifícios por dia, então o tempo esta falando sobre 1150 dias, ou 3 anos, 2 meses e 10 dias.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3 Anos, 2 Meses e 10 Dias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2300 ÷ 2 = 1150 dias</a:t>
            </a:r>
          </a:p>
          <a:p>
            <a:pPr>
              <a:buNone/>
            </a:pPr>
            <a:r>
              <a:rPr lang="pt-BR" dirty="0" smtClean="0"/>
              <a:t>	30 dias x 12 = 360 dias ou 1 ano</a:t>
            </a:r>
          </a:p>
          <a:p>
            <a:pPr>
              <a:buNone/>
            </a:pPr>
            <a:r>
              <a:rPr lang="pt-BR" dirty="0" smtClean="0"/>
              <a:t>	360 dias x 3 = 1080 dias ou 3 anos</a:t>
            </a:r>
          </a:p>
          <a:p>
            <a:pPr>
              <a:buNone/>
            </a:pPr>
            <a:r>
              <a:rPr lang="pt-BR" dirty="0" smtClean="0"/>
              <a:t>	1150 - 1080 = 70 dias (ou dois meses e 10 dias)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</a:pPr>
            <a:r>
              <a:rPr lang="pt-BR" dirty="0" smtClean="0"/>
              <a:t>II. 	A História das Nações (2-7)</a:t>
            </a:r>
          </a:p>
          <a:p>
            <a:pPr marL="449263" indent="-449263">
              <a:buNone/>
            </a:pPr>
            <a:r>
              <a:rPr lang="pt-BR" dirty="0" smtClean="0"/>
              <a:t>	A.  O Primeiro Sonho de Nabucodonosor (2)</a:t>
            </a:r>
          </a:p>
          <a:p>
            <a:pPr marL="449263" indent="-449263">
              <a:buNone/>
            </a:pPr>
            <a:r>
              <a:rPr lang="pt-BR" dirty="0" smtClean="0"/>
              <a:t>	B.  O Forno de Nabucodonosor (3)</a:t>
            </a:r>
          </a:p>
          <a:p>
            <a:pPr marL="449263" indent="-449263">
              <a:buNone/>
            </a:pPr>
            <a:r>
              <a:rPr lang="pt-BR" dirty="0" smtClean="0"/>
              <a:t>	C.  O Segundo Sonho de Nabucodonosor (4)</a:t>
            </a:r>
          </a:p>
          <a:p>
            <a:pPr marL="449263" indent="-449263">
              <a:buNone/>
            </a:pPr>
            <a:r>
              <a:rPr lang="pt-BR" dirty="0" smtClean="0"/>
              <a:t>	D.  A Festa e Queda de Belsazar (5)</a:t>
            </a:r>
          </a:p>
          <a:p>
            <a:pPr marL="449263" indent="-449263">
              <a:buNone/>
            </a:pPr>
            <a:r>
              <a:rPr lang="pt-BR" dirty="0" smtClean="0"/>
              <a:t>	E.  A Cova de Leões de Dario (6)</a:t>
            </a:r>
          </a:p>
          <a:p>
            <a:pPr marL="449263" indent="-449263">
              <a:buNone/>
            </a:pPr>
            <a:r>
              <a:rPr lang="pt-BR" dirty="0" smtClean="0"/>
              <a:t>	F.  O Sonho de Daniel (7)</a:t>
            </a:r>
          </a:p>
          <a:p>
            <a:pPr marL="449263" indent="-449263">
              <a:buNone/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898525" algn="l"/>
              </a:tabLst>
            </a:pPr>
            <a:r>
              <a:rPr lang="pt-BR" dirty="0" smtClean="0"/>
              <a:t>A. 	A Visão do Carneiro e Bode (8)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3 Anos, 2 Meses e 10 Dias</a:t>
            </a: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dirty="0" smtClean="0"/>
              <a:t>	Eles tentam reconciliar este tempo com o tempo de 3 anos e meio mencionado por Josefo, sendo o tempo que </a:t>
            </a:r>
            <a:r>
              <a:rPr lang="pt-BR" dirty="0" err="1" smtClean="0"/>
              <a:t>Antíoco</a:t>
            </a:r>
            <a:r>
              <a:rPr lang="pt-BR" dirty="0" smtClean="0"/>
              <a:t> Epifânio tomou conta do templo.</a:t>
            </a:r>
          </a:p>
          <a:p>
            <a:pPr>
              <a:buNone/>
            </a:pPr>
            <a:r>
              <a:rPr lang="pt-BR" sz="1200" dirty="0"/>
              <a:t>	</a:t>
            </a:r>
            <a:endParaRPr lang="pt-BR" sz="1200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Desde que é um pouco menos de 3 anos e meio, a ideia de que o fim da tribulação será encurtado está mencionado.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6 Anos, 4 Meses e 20 Dias.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maior parte dos comentaristas concordam que esta frase significa 2300 dias de sacrifícios. A frase é facilmente entendida no contexto do Velho Testamento. Em Gênesis 1, a frase "a tarde e a manhã" é entendida de ser um 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6 Anos, 4 Meses e 20 Dias.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expressão "quarenta dias e quarenta noites" (Gên. 7:4, 12; Ex. 24:18, I Reis 19:8, etc.) não significa 20 dias. Jonas estava nas entranhas do peixe "três dias e três noites", não 6 dias, nem 1 e meio 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6 Anos, 4 Meses e 20 Dias.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Para colocar este tempo nos dias de </a:t>
            </a:r>
            <a:r>
              <a:rPr lang="pt-BR" dirty="0" err="1" smtClean="0"/>
              <a:t>Antíoco</a:t>
            </a:r>
            <a:r>
              <a:rPr lang="pt-BR" dirty="0" smtClean="0"/>
              <a:t> Epifânio é muito difícil especificar as datas exatamente (o mesmo problema se apresenta para a primeira posição). A data histórica disponível não é suficiente para um calculo ao dia, mas podemos dar datas aproximadas. A data que terminou este período é indicado de ser a restauração do Templo.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6 Anos, 4 Meses e 20 Dias.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300" dirty="0" smtClean="0"/>
              <a:t>Este foi feito, seguindo a história antigo </a:t>
            </a:r>
            <a:r>
              <a:rPr lang="pt-BR" sz="2300" dirty="0" err="1" smtClean="0"/>
              <a:t>Prideaux</a:t>
            </a:r>
            <a:r>
              <a:rPr lang="pt-BR" sz="2300" dirty="0" smtClean="0"/>
              <a:t>, em 25 de dezembro de 165 a.C. Calculando os 2300 dias deste data chegamos em 6 de setembro de 171 a.C. Não sabemos a natureza da primeiro ofensa contra Deus e seu povo, mas parece que tudo começou em 171 a.C. e terminou em 165 a.C., proximamente o período das abomina­ções de </a:t>
            </a:r>
            <a:r>
              <a:rPr lang="pt-BR" sz="2300" dirty="0" err="1" smtClean="0"/>
              <a:t>Antíoco</a:t>
            </a:r>
            <a:r>
              <a:rPr lang="pt-BR" sz="2300" dirty="0" smtClean="0"/>
              <a:t> Epifânio.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6 Anos, 4 Meses e 20 Dias.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	No meio da Tribulação, o Templo será profanado pelo Anticristo e o tempo da desolação começa. Quando colocamos este tempo nos dias da Tribulação, vimos que temos 1040 dias a mais (3 e meio anos = 1260 dias; 2300 menos 1260 dias = 1040 dias).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sz="1600" dirty="0" smtClean="0"/>
              <a:t>		</a:t>
            </a:r>
            <a:r>
              <a:rPr lang="pt-BR" dirty="0" smtClean="0"/>
              <a:t>b. 	O Bode Com Um Chifre (</a:t>
            </a:r>
            <a:r>
              <a:rPr lang="pt-BR" dirty="0"/>
              <a:t>8:5-12)</a:t>
            </a:r>
            <a:endParaRPr lang="pt-BR" dirty="0" smtClean="0"/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1) 	O Encontro (8:5-7)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	2) 	O Chifre (8:8-12)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r>
              <a:rPr lang="pt-BR" dirty="0" smtClean="0"/>
              <a:t>		c. 	A Duração da Desolação (8:13-14)</a:t>
            </a:r>
          </a:p>
          <a:p>
            <a:pPr>
              <a:buNone/>
              <a:tabLst>
                <a:tab pos="1347788" algn="l"/>
                <a:tab pos="1797050" algn="l"/>
                <a:tab pos="232410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* Um Total De 6 Anos, 4 Meses e 20 Dias.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	Desde que o versículo fala do tempo até que "o santuário será purificado", parece com mais certeza que vai levar 1040 dias (2 anos, 10 meses e 20 dias) para construir o novo templo e recomeçar os sacrifícios nele (Eze. 41:1 - 43:27). Isto vai acontecer nos primeiros dias do milênio.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endParaRPr lang="pt-BR" dirty="0"/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15 </a:t>
            </a:r>
            <a:r>
              <a:rPr lang="pt-BR" i="1" dirty="0"/>
              <a:t>E aconteceu que, havendo eu, Daniel, tido a visão, procurei o significado, e eis que se apresentou diante de mim como que uma semelhança de homem. 16 E ouvi uma voz de homem entre as margens do </a:t>
            </a:r>
            <a:r>
              <a:rPr lang="pt-BR" i="1" dirty="0" err="1"/>
              <a:t>Ulai</a:t>
            </a:r>
            <a:r>
              <a:rPr lang="pt-BR" i="1" dirty="0"/>
              <a:t>, a qual gritou, e disse: Gabriel, dá a entender a este a visão</a:t>
            </a:r>
            <a:r>
              <a:rPr lang="pt-BR" i="1" dirty="0" smtClean="0"/>
              <a:t>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 poderosa "</a:t>
            </a:r>
            <a:r>
              <a:rPr lang="pt-BR" i="1" dirty="0" smtClean="0"/>
              <a:t>voz</a:t>
            </a:r>
            <a:r>
              <a:rPr lang="pt-BR" dirty="0" smtClean="0"/>
              <a:t>" que "</a:t>
            </a:r>
            <a:r>
              <a:rPr lang="pt-BR" i="1" dirty="0" smtClean="0"/>
              <a:t>gritou</a:t>
            </a:r>
            <a:r>
              <a:rPr lang="pt-BR" dirty="0" smtClean="0"/>
              <a:t>" é a voz de Deus, pois dada a posição elevada do Anjo Gabriel, um anjo comum não poderia dirigir a um tão elevado poder da forma que se dirigiu. O anjo Gabriel aparece 4 vezes nas Escrituras: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4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</a:pPr>
            <a:endParaRPr lang="pt-BR" dirty="0" smtClean="0"/>
          </a:p>
          <a:p>
            <a:pPr marL="357188" indent="-357188">
              <a:buNone/>
            </a:pPr>
            <a:r>
              <a:rPr lang="pt-BR" dirty="0" smtClean="0"/>
              <a:t>1) 	Em Daniel 8:16 (o texto em foco), ele explica a Daniel a visão do carneiro e do bode peludo. </a:t>
            </a:r>
          </a:p>
          <a:p>
            <a:pPr marL="357188" indent="-357188">
              <a:buNone/>
            </a:pPr>
            <a:r>
              <a:rPr lang="pt-BR" dirty="0" smtClean="0"/>
              <a:t>2) 	Em Daniel 9:21, ele esclarece a Daniel o segredo das "setenta semanas" escatológicas. </a:t>
            </a:r>
          </a:p>
          <a:p>
            <a:pPr marL="357188" indent="-357188">
              <a:buNone/>
            </a:pPr>
            <a:r>
              <a:rPr lang="pt-BR" dirty="0" smtClean="0"/>
              <a:t>3) 	Em Lucas 1:16, ele fala "assisto diante de Deus" quando foi enviado a anunciar o nascimento de João Batista a Zacarias.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914400" lvl="1" indent="-514350">
              <a:buNone/>
              <a:tabLst>
                <a:tab pos="449263" algn="l"/>
                <a:tab pos="914400" algn="l"/>
              </a:tabLst>
            </a:pPr>
            <a:r>
              <a:rPr lang="pt-BR" dirty="0" smtClean="0"/>
              <a:t>	A.  A Visão do Carneiro e Bode (8)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Já podemos verificar que o capítulo 7 de Daniel deve ser visto paralelamente ao capítulo 2, um ao lado do outro. Com o capítulo 8 dá-se o mesmo. Ele acrescenta pormenores referentes aos reinos da Pérsio e da Grécia. Portanto, o capítulo 8 deve ser visto paralelamente aos capítulos 2 e 7. mais alta é </a:t>
            </a:r>
            <a:r>
              <a:rPr lang="pt-BR" dirty="0" smtClean="0"/>
              <a:t>da Pérsia, </a:t>
            </a:r>
            <a:r>
              <a:rPr lang="pt-BR" dirty="0" smtClean="0"/>
              <a:t>que tomou a liderança do Império por último. Os persa, mais vigorosos que os medos, assumiram das mãos destes a liderança do império.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</a:pPr>
            <a:endParaRPr lang="pt-BR" dirty="0" smtClean="0"/>
          </a:p>
          <a:p>
            <a:pPr marL="357188" indent="-357188">
              <a:buNone/>
            </a:pPr>
            <a:r>
              <a:rPr lang="pt-BR" dirty="0" smtClean="0"/>
              <a:t>4) 	Em Lucas 1:26, ele fala com Maria acerca do nascimento virginal de Jesus.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O papel de Gabriel é regularmente trazer noticias importantes de Deus para o homem. Somente mais um bom anjo é mencionado por nome nas Escrituras: Miguel (Dan. 10.13, 21, 12.1; Judas 9, Apo. 12.7), que é chamado em Judas 9 "</a:t>
            </a:r>
            <a:r>
              <a:rPr lang="pt-BR" i="1" dirty="0" smtClean="0"/>
              <a:t>o arcanjo</a:t>
            </a:r>
            <a:r>
              <a:rPr lang="pt-BR" dirty="0" smtClean="0"/>
              <a:t>" e em Apocalipse 12.7 vimos que é um líder entre os anjos.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b. 	O Desmaio de Daniel (8:17-19)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17 </a:t>
            </a:r>
            <a:r>
              <a:rPr lang="pt-BR" i="1" dirty="0"/>
              <a:t>E veio perto de onde eu estava; e, vindo ele, me amedrontei, e caí sobre o meu rosto; mas ele me disse: Entende, filho do homem, porque esta visão acontecerá no fim do tempo</a:t>
            </a:r>
            <a:r>
              <a:rPr lang="pt-BR" i="1" dirty="0" smtClean="0"/>
              <a:t>. 18 </a:t>
            </a:r>
            <a:r>
              <a:rPr lang="pt-BR" i="1" dirty="0"/>
              <a:t>E, estando ele falando comigo, caí adormecido com o rosto em terra; ele, porém, me tocou, e me fez estar em pé. 19 E disse: Eis que te farei saber o que há de acontecer no último tempo da ira; pois isso pertence ao tempo determinado do fim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	A aproximação de Gabriel fez Daniel "tombar" no chão com extremo assombro (ele desmaiou), como acontecera com Ezequiel (Eze. 1:28; 3:23; 44:4). É muito comum na Bíblia para seres mortais de experimentar medo na presença do sobrenatural (Juízes 6.22-23, </a:t>
            </a:r>
            <a:r>
              <a:rPr lang="pt-BR" dirty="0" err="1" smtClean="0"/>
              <a:t>Jó</a:t>
            </a:r>
            <a:r>
              <a:rPr lang="pt-BR" dirty="0" smtClean="0"/>
              <a:t> 42.5-6, Isa. 6.1-5). Sentimos muito nosso pecado e fraqueza na presença de tanta santidade e poder.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5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	O personagem a falar com Daniel é ainda o anjo Gabriel. Ele vai mostrar a Daniel agora o sentido da visão, não somente o significado do rei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, mas também daquilo de que é tipo, o Anticristo. Quer dizer que </a:t>
            </a:r>
            <a:r>
              <a:rPr lang="pt-BR" dirty="0" err="1" smtClean="0"/>
              <a:t>Antíoco</a:t>
            </a:r>
            <a:r>
              <a:rPr lang="pt-BR" dirty="0" smtClean="0"/>
              <a:t> é um cumprimento parcial da visão, mas o Anticristo é o cumprimento final. Os argumentos para apoiar isso são os seguintes: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* 	Desde que o Anticristo já foi visto no sonho de Nabucodonosor e será apresentado também na terceira e quarta visão de Daniel, não deve ser estranho de achar aqui.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* 	A frase "</a:t>
            </a:r>
            <a:r>
              <a:rPr lang="pt-BR" i="1" dirty="0" smtClean="0"/>
              <a:t>no fim do tempo</a:t>
            </a:r>
            <a:r>
              <a:rPr lang="pt-BR" dirty="0" smtClean="0"/>
              <a:t>" do versículo 17 e "</a:t>
            </a:r>
            <a:r>
              <a:rPr lang="pt-BR" i="1" dirty="0" smtClean="0"/>
              <a:t>no último tempo da ira</a:t>
            </a:r>
            <a:r>
              <a:rPr lang="pt-BR" dirty="0" smtClean="0"/>
              <a:t>" acham seu compri­mento perfeito no período da Tribulação.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* 	Há uma semelhança clara entre as palavras usadas em Daniel 8.23-25, onde as ações desta pessoa simbolizado pela pequena ponta, e daqueles em Daniel 7.24-26, onde as ações do Anticristo são dadas.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	1) 	Os Animais (8:20-22)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20 </a:t>
            </a:r>
            <a:r>
              <a:rPr lang="pt-BR" i="1" dirty="0"/>
              <a:t>Aquele carneiro que viste com dois chifres são os reis da Média e da Pérsia, 21 Mas o bode peludo é o rei da Grécia; e o grande chifre que tinha entre os olhos é o primeiro rei; 22 O ter sido quebrado, levantando-se quatro em lugar dele, significa que quatro reinos se levantarão da mesma nação, mas não com a força dele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	1) 	Os Animais (8:20-22)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Estes quatro generais não se adaptaram com o novo sistema de governo implantado pela viúva de Alexandre, e também não aceitaram outros generais: </a:t>
            </a:r>
            <a:r>
              <a:rPr lang="pt-BR" dirty="0" err="1" smtClean="0"/>
              <a:t>Pérdicas</a:t>
            </a:r>
            <a:r>
              <a:rPr lang="pt-BR" dirty="0" smtClean="0"/>
              <a:t>, </a:t>
            </a:r>
            <a:r>
              <a:rPr lang="pt-BR" dirty="0" err="1" smtClean="0"/>
              <a:t>Antípatro</a:t>
            </a:r>
            <a:r>
              <a:rPr lang="pt-BR" dirty="0" smtClean="0"/>
              <a:t> e </a:t>
            </a:r>
            <a:r>
              <a:rPr lang="pt-BR" dirty="0" err="1" smtClean="0"/>
              <a:t>Polisperco</a:t>
            </a:r>
            <a:r>
              <a:rPr lang="pt-BR" dirty="0" smtClean="0"/>
              <a:t>. Os quatro outros generais, porém, inconformados, se levantaram e formaram as quatro realezas já mencionadas. A divisão trouxe a desintegração e o </a:t>
            </a:r>
            <a:r>
              <a:rPr lang="pt-BR" dirty="0" err="1" smtClean="0"/>
              <a:t>conseqüente</a:t>
            </a:r>
            <a:r>
              <a:rPr lang="pt-BR" dirty="0" smtClean="0"/>
              <a:t> enfraquecimento do reino.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914400" lvl="1" indent="-514350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endParaRPr lang="pt-BR" dirty="0"/>
          </a:p>
          <a:p>
            <a:pPr>
              <a:buNone/>
              <a:tabLst>
                <a:tab pos="898525" algn="l"/>
                <a:tab pos="1347788" algn="l"/>
              </a:tabLst>
            </a:pPr>
            <a:endParaRPr lang="pt-BR" dirty="0" smtClean="0"/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1 </a:t>
            </a:r>
            <a:r>
              <a:rPr lang="pt-BR" i="1" dirty="0" smtClean="0"/>
              <a:t>No </a:t>
            </a:r>
            <a:r>
              <a:rPr lang="pt-BR" i="1" dirty="0"/>
              <a:t>ano terceiro do reinado do rei </a:t>
            </a:r>
            <a:r>
              <a:rPr lang="pt-BR" i="1" dirty="0" err="1"/>
              <a:t>Belsazar</a:t>
            </a:r>
            <a:r>
              <a:rPr lang="pt-BR" i="1" dirty="0"/>
              <a:t> apareceu-me uma visão, a mim, Daniel, depois daquela que me apareceu no princípio. 2 E vi na visão; e sucedeu que, quando vi, eu estava na cidadela de </a:t>
            </a:r>
            <a:r>
              <a:rPr lang="pt-BR" i="1" dirty="0" err="1"/>
              <a:t>Susã</a:t>
            </a:r>
            <a:r>
              <a:rPr lang="pt-BR" i="1" dirty="0"/>
              <a:t>, na província de Elão; vi, pois, na visão, que eu estava junto ao rio </a:t>
            </a:r>
            <a:r>
              <a:rPr lang="pt-BR" i="1" dirty="0" err="1"/>
              <a:t>Ulai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	1) 	Os Animais (8:20-22)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 frase “</a:t>
            </a:r>
            <a:r>
              <a:rPr lang="pt-BR" i="1" dirty="0" smtClean="0"/>
              <a:t>mas não com a força dele</a:t>
            </a:r>
            <a:r>
              <a:rPr lang="pt-BR" dirty="0" smtClean="0"/>
              <a:t>” significa que nenhum destes quatro generais reinaram com a mesma força de Alexandre.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697163" algn="l"/>
              </a:tabLst>
            </a:pPr>
            <a:r>
              <a:rPr lang="pt-BR" dirty="0" smtClean="0"/>
              <a:t>			a. 	A Vinda de Gabriel (8:15-16)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b. 	O Desmaio de Daniel (8:17-19)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dirty="0" smtClean="0"/>
              <a:t>23 </a:t>
            </a:r>
            <a:r>
              <a:rPr lang="pt-BR" i="1" dirty="0"/>
              <a:t>Mas, no fim do seu reinado, quando acabarem os prevaricadores, se levantará um rei, feroz de semblante, e será entendido em adivinhações. 24 E se fortalecerá o seu poder, mas não pela sua própria força; e destruirá maravilhosamente, e prosperará, e fará o que lhe aprouver; e destruirá os poderosos e o povo santo. 25 E pelo seu entendimento também fará prosperar o engano na sua mão; e no seu coração se engrandecerá, e destruirá a muitos que vivem em segurança; e se levantará contra o Príncipe dos príncipes, mas sem mão será quebrado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Versículo 23 fala que os acontecimentos serão "</a:t>
            </a:r>
            <a:r>
              <a:rPr lang="pt-BR" i="1" dirty="0" smtClean="0"/>
              <a:t>no fim do seu reinado</a:t>
            </a:r>
            <a:r>
              <a:rPr lang="pt-BR" dirty="0" smtClean="0"/>
              <a:t>", falando sobre os "</a:t>
            </a:r>
            <a:r>
              <a:rPr lang="pt-BR" i="1" dirty="0" smtClean="0"/>
              <a:t>quatro reinos</a:t>
            </a:r>
            <a:r>
              <a:rPr lang="pt-BR" dirty="0" smtClean="0"/>
              <a:t>" de versículo 22. A razão para estes acontecimentos são explicados na frase "</a:t>
            </a:r>
            <a:r>
              <a:rPr lang="pt-BR" i="1" dirty="0" smtClean="0"/>
              <a:t>quando os prevaricadores acabarem</a:t>
            </a:r>
            <a:r>
              <a:rPr lang="pt-BR" dirty="0" smtClean="0"/>
              <a:t>". Os "</a:t>
            </a:r>
            <a:r>
              <a:rPr lang="pt-BR" i="1" dirty="0" smtClean="0"/>
              <a:t>prevaricadores</a:t>
            </a:r>
            <a:r>
              <a:rPr lang="pt-BR" dirty="0" smtClean="0"/>
              <a:t>" não são os pagãos, mas os próprios judeus. A palavra "</a:t>
            </a:r>
            <a:r>
              <a:rPr lang="pt-BR" i="1" dirty="0" smtClean="0"/>
              <a:t>acabarem</a:t>
            </a:r>
            <a:r>
              <a:rPr lang="pt-BR" dirty="0" smtClean="0"/>
              <a:t>" no hebraico tem a </a:t>
            </a:r>
            <a:r>
              <a:rPr lang="pt-BR" dirty="0" err="1" smtClean="0"/>
              <a:t>idéia</a:t>
            </a:r>
            <a:r>
              <a:rPr lang="pt-BR" dirty="0" smtClean="0"/>
              <a:t> de "alcançar sua medida completa". A </a:t>
            </a:r>
            <a:r>
              <a:rPr lang="pt-BR" dirty="0" err="1" smtClean="0"/>
              <a:t>idéia</a:t>
            </a:r>
            <a:r>
              <a:rPr lang="pt-BR" dirty="0" smtClean="0"/>
              <a:t> principal aqui é que os judeus continuaram no seu pecado até ao ponto de Deus mandar o castigo.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7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O trecho fala sobre "</a:t>
            </a:r>
            <a:r>
              <a:rPr lang="pt-BR" i="1" dirty="0" smtClean="0"/>
              <a:t>um rei</a:t>
            </a:r>
            <a:r>
              <a:rPr lang="pt-BR" dirty="0" smtClean="0"/>
              <a:t>" que se levantará. O sentido é duplo nesta passagem, fala sobre dois reis diferentes no mesmo tempo. Todos concordam que, o primeiro personagem nesta grande profecia é </a:t>
            </a:r>
            <a:r>
              <a:rPr lang="pt-BR" dirty="0" err="1" smtClean="0"/>
              <a:t>Antíoco</a:t>
            </a:r>
            <a:r>
              <a:rPr lang="pt-BR" dirty="0" smtClean="0"/>
              <a:t> Epifânio. Porém, podemos entender que este rei "</a:t>
            </a:r>
            <a:r>
              <a:rPr lang="pt-BR" i="1" dirty="0" smtClean="0"/>
              <a:t>feroz de cara</a:t>
            </a:r>
            <a:r>
              <a:rPr lang="pt-BR" dirty="0" smtClean="0"/>
              <a:t>" é a pessoa sombria do Anticristo. As seguintes frases destes três versículos fala dos dois personagens importantes. Elas são a verdade de </a:t>
            </a:r>
            <a:r>
              <a:rPr lang="pt-BR" dirty="0" err="1" smtClean="0"/>
              <a:t>Antíoco</a:t>
            </a:r>
            <a:r>
              <a:rPr lang="pt-BR" dirty="0" smtClean="0"/>
              <a:t> Epifânio numa maneira limitada, mas acham seu perfeito cumprimento no Anticristo.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FEROZ DE CARA</a:t>
            </a:r>
            <a:r>
              <a:rPr lang="pt-BR" dirty="0" smtClean="0"/>
              <a:t>" - A frase "</a:t>
            </a:r>
            <a:r>
              <a:rPr lang="pt-BR" i="1" dirty="0" smtClean="0"/>
              <a:t>feroz de cara</a:t>
            </a:r>
            <a:r>
              <a:rPr lang="pt-BR" dirty="0" smtClean="0"/>
              <a:t>" significa tanto "duro" como "insolente" ou "de olhar arrogante". Os dois tem a fama de ter corações duras e insolentes que leva para fazer ações furiosas e cruéis.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ENTENDIDO EM ADIVINHAÇÕES</a:t>
            </a:r>
            <a:r>
              <a:rPr lang="pt-BR" dirty="0" smtClean="0"/>
              <a:t>" - Têm a habilidade de resolver problemas difíceis do reino.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não tinha fama neste área, mas sem duvida tinha a habilidade. Sabemos que o Anticristo será destacado neste área (Dan. 11.36, 39; II Tess. 2.9; Apo. 13.7-8, 17.13).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FORTALECERÁ A SUA FORÇA, MAS NÃO PELO SEU PRÓPRIO PODER</a:t>
            </a:r>
            <a:r>
              <a:rPr lang="pt-BR" dirty="0" smtClean="0"/>
              <a:t>" - O Anticristo será um homem controlado pelo próprio Satanás e receberá seu poder dele. Isto é declarado claramente em Apocalipse 13.2. É fácil acreditar que Satanás tinha muito haver como o subido e crueldade contra os judeus de </a:t>
            </a:r>
            <a:r>
              <a:rPr lang="pt-BR" dirty="0" err="1" smtClean="0"/>
              <a:t>Antíoco</a:t>
            </a:r>
            <a:r>
              <a:rPr lang="pt-BR" dirty="0" smtClean="0"/>
              <a:t>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DESTRUIRÁ MARAVILHOSAMENTE</a:t>
            </a:r>
            <a:r>
              <a:rPr lang="pt-BR" dirty="0" smtClean="0"/>
              <a:t>" - A </a:t>
            </a:r>
            <a:r>
              <a:rPr lang="pt-BR" dirty="0" err="1" smtClean="0"/>
              <a:t>idéia</a:t>
            </a:r>
            <a:r>
              <a:rPr lang="pt-BR" dirty="0" smtClean="0"/>
              <a:t> é que este rei destruirá numa maneira e extensa único, quer dizer pior do que qualquer outro. Este foi a verdade de </a:t>
            </a:r>
            <a:r>
              <a:rPr lang="pt-BR" dirty="0" err="1" smtClean="0"/>
              <a:t>Antíoco</a:t>
            </a:r>
            <a:r>
              <a:rPr lang="pt-BR" dirty="0" smtClean="0"/>
              <a:t> em referência aos judeus do seu dia, mas será a verdade numa maneira maior nos dias do Anticristo.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PROSPERARÁ, E FARÁ O QUE LHE </a:t>
            </a:r>
            <a:r>
              <a:rPr lang="pt-BR" dirty="0" smtClean="0"/>
              <a:t>" - O rei fará muitas coisas e será um sucesso neles.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tinha muito sucesso em seus fazeres contra Egito, Mesopotâmia e Palestino. O Anticristo vai realizar muito mais (Daniel 7.8,23; Apo. 17.12-13, Eze. 38-39, Zac. 13.8-9, 14.1-2, etc.).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DESTRUIRÁ OS FORTES E O POVO SANTO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foi um feroz perseguidor dos judeus: "destruirá os fortes e o povo santo". Calcula-se que cem mil deles foram mortos por ele. O Anticristo conquistará três reis (Dan. 7.8, 20) e "</a:t>
            </a:r>
            <a:r>
              <a:rPr lang="pt-BR" i="1" dirty="0" smtClean="0"/>
              <a:t>destruirá os santos do Altíssimo</a:t>
            </a:r>
            <a:r>
              <a:rPr lang="pt-BR" dirty="0" smtClean="0"/>
              <a:t>" (Dan. 7.25) entre muitos outros cosias.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FARÁ PROSPERAR O ENGANO NAS SUA MÃO</a:t>
            </a:r>
            <a:r>
              <a:rPr lang="pt-BR" dirty="0" smtClean="0"/>
              <a:t>" - Ambos </a:t>
            </a:r>
            <a:r>
              <a:rPr lang="pt-BR" dirty="0" err="1" smtClean="0"/>
              <a:t>Antíoco</a:t>
            </a:r>
            <a:r>
              <a:rPr lang="pt-BR" dirty="0" smtClean="0"/>
              <a:t> e o Anticristo tem "o engano na sua mão", quer dizer que usaram o engano para alcançar seus fins. No tempo de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a Palestina pertencia ao Egito. Mas ele aproveitou-se da divergência existente entre os judeus, que estavam divididos em dois partidos, e levou-os a se aliarem a ele, rompendo com o Egito. Quando ele entrou na cidade de Jerusalém, ele foi considera­do um libertador. Mas quando depois os judeus estavam sob o seu poder, ele os explorou e perseguiu cruelmente. O Anticristo vai fazer algo semelhante. Ele fará um concerto de paz com Israel para sete anos, mas no meio vai virar contra o povo de Israel (Daniel 9). Seu uso de engano está mencionado também em II Tess. 2.9-10 e Apo. 13.12-14.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NO SEU CORAÇÃO SE ENGRANDE­CERÁ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era um orgulhos e </a:t>
            </a:r>
            <a:r>
              <a:rPr lang="pt-BR" dirty="0" err="1" smtClean="0"/>
              <a:t>se-exaltando</a:t>
            </a:r>
            <a:r>
              <a:rPr lang="pt-BR" dirty="0" smtClean="0"/>
              <a:t> rei, e o Anticristo é também caracterizado constantemente assim: Dan. 7.8, 25; II Tess. 2.4, Apo. 13.5-6).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POR CAUSA DA TRANQÜILIDADE DESTRU­IRÁ MUITOS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era conhecido pelo seus concertos de paz que faz, só para quebrar depois. I </a:t>
            </a:r>
            <a:r>
              <a:rPr lang="pt-BR" dirty="0" err="1" smtClean="0"/>
              <a:t>Macabeus</a:t>
            </a:r>
            <a:r>
              <a:rPr lang="pt-BR" dirty="0" smtClean="0"/>
              <a:t> 1.19-32 mostra este tipo de conduto. O Anticristo fará a mesmo coisa. Ele fará um concerto com Israel por sete anos só para quebrar no meio.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SE LEVANTARÁ CONTRA O PRÍNCIPE DOS PRÍNCIPES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"</a:t>
            </a:r>
            <a:r>
              <a:rPr lang="pt-BR" i="1" dirty="0" smtClean="0"/>
              <a:t>se levantará contra o príncipe dos príncipes</a:t>
            </a:r>
            <a:r>
              <a:rPr lang="pt-BR" dirty="0" smtClean="0"/>
              <a:t>", quer dizer que ele irá contra o Deus dos deusas. (Note que esta tipo de frase é usado muito acerca de Deus Filho: I Tim. 6.15, Apo. 1.5, 17.14, 19.16.) Mandou fazer moedas que de um lado tinham a sua efígie e do outro as palavras: "Do rei </a:t>
            </a:r>
            <a:r>
              <a:rPr lang="pt-BR" dirty="0" err="1" smtClean="0"/>
              <a:t>Antíoco</a:t>
            </a:r>
            <a:r>
              <a:rPr lang="pt-BR" dirty="0" smtClean="0"/>
              <a:t>, o deus tornado visível, que traz a vitória". </a:t>
            </a:r>
            <a:r>
              <a:rPr lang="pt-BR" dirty="0" err="1" smtClean="0"/>
              <a:t>Antíoco</a:t>
            </a:r>
            <a:r>
              <a:rPr lang="pt-BR" dirty="0" smtClean="0"/>
              <a:t> tentou decretando a unificação da religião em seu reino.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Por ordem de </a:t>
            </a:r>
            <a:r>
              <a:rPr lang="pt-BR" dirty="0" err="1" smtClean="0"/>
              <a:t>Antíoco</a:t>
            </a:r>
            <a:r>
              <a:rPr lang="pt-BR" dirty="0" smtClean="0"/>
              <a:t>, o templo foi profanado da maneira mais vil, indecente e imoral que se pode imaginar. Flávio </a:t>
            </a:r>
            <a:r>
              <a:rPr lang="pt-BR" dirty="0" err="1" smtClean="0"/>
              <a:t>Josefo</a:t>
            </a:r>
            <a:r>
              <a:rPr lang="pt-BR" dirty="0" smtClean="0"/>
              <a:t> fala o seguinte deste época: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"Não satisfeito com seus crimes e suas atrocidades, entra no templo de Jerusalém, profana-o. Manda matar sobre o altar um porco. A carne do animal é assada e os judeus, sob lanças e espadas, são obrigados a come­rem. Os excrementos do suíno, com seu sangue, numa espécie de caldo, são borrifados por todo o templo".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santuário de Jerusalém foi chamado de "templo de Júpiter Olímpico". A desonestidade e a prostituição campeavam nele livremente. A posse do Livro Sagrado e a observância da lei de Deus eram punidas com a morte. Muitos judeus fiéis preferiram sofrer o martírio a negar a fé dos seus antepassados.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Tudo isso acabou provocando uma revolta armada dos judeus. Liderado pelo sacerdo­te </a:t>
            </a:r>
            <a:r>
              <a:rPr lang="pt-BR" dirty="0" err="1" smtClean="0"/>
              <a:t>Matatias</a:t>
            </a:r>
            <a:r>
              <a:rPr lang="pt-BR" dirty="0" smtClean="0"/>
              <a:t>, e depois pelos filhos deste, teve início o período dos </a:t>
            </a:r>
            <a:r>
              <a:rPr lang="pt-BR" dirty="0" err="1" smtClean="0"/>
              <a:t>Macabeus</a:t>
            </a:r>
            <a:r>
              <a:rPr lang="pt-BR" dirty="0" smtClean="0"/>
              <a:t>, que se estendeu de 167 a 63 A.C.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Anticristo também se levantará no lugar de Cristo, assim o nome anticristo.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* "</a:t>
            </a:r>
            <a:r>
              <a:rPr lang="pt-BR" i="1" dirty="0" smtClean="0"/>
              <a:t>SEM MÃO SERÁ QUEBR­ADO</a:t>
            </a:r>
            <a:r>
              <a:rPr lang="pt-BR" dirty="0" smtClean="0"/>
              <a:t>" - A Bíblia diz que ele que seu fim vai chegar "</a:t>
            </a:r>
            <a:r>
              <a:rPr lang="pt-BR" i="1" dirty="0" smtClean="0"/>
              <a:t>mas sem mão será quebrado</a:t>
            </a:r>
            <a:r>
              <a:rPr lang="pt-BR" dirty="0" smtClean="0"/>
              <a:t>". Assim aconteceu. </a:t>
            </a:r>
            <a:r>
              <a:rPr lang="pt-BR" dirty="0" err="1" smtClean="0"/>
              <a:t>Antíoco</a:t>
            </a:r>
            <a:r>
              <a:rPr lang="pt-BR" dirty="0" smtClean="0"/>
              <a:t> havia partido para a cidade de </a:t>
            </a:r>
            <a:r>
              <a:rPr lang="pt-BR" dirty="0" err="1" smtClean="0"/>
              <a:t>Elimaida</a:t>
            </a:r>
            <a:r>
              <a:rPr lang="pt-BR" dirty="0" smtClean="0"/>
              <a:t>, na Pérsio, a fim de sacar o templo consagrado a Diana. Teve porém que bater em retirada, pois os habitantes de </a:t>
            </a:r>
            <a:r>
              <a:rPr lang="pt-BR" dirty="0" err="1" smtClean="0"/>
              <a:t>Elimaida</a:t>
            </a:r>
            <a:r>
              <a:rPr lang="pt-BR" dirty="0" smtClean="0"/>
              <a:t> não só se defenderam e rechaçaram o ataque, mas perseguiram o exército de </a:t>
            </a:r>
            <a:r>
              <a:rPr lang="pt-BR" dirty="0" err="1" smtClean="0"/>
              <a:t>Antíoco</a:t>
            </a:r>
            <a:r>
              <a:rPr lang="pt-BR" dirty="0" smtClean="0"/>
              <a:t>. Á sua derrota ante </a:t>
            </a:r>
            <a:r>
              <a:rPr lang="pt-BR" dirty="0" err="1" smtClean="0"/>
              <a:t>Elimaida</a:t>
            </a:r>
            <a:r>
              <a:rPr lang="pt-BR" dirty="0" smtClean="0"/>
              <a:t> ainda foi acrescentada a notícia da derrota do seu exército na Palestina. Profundamente magoado e triste, na Babilônia ele foi acometido por terrível enfermidade, vindo a falecer. É dito que ele morreu por causa da sua profundo tristeza e remorso. O Segundo Livro dos </a:t>
            </a:r>
            <a:r>
              <a:rPr lang="pt-BR" dirty="0" err="1" smtClean="0"/>
              <a:t>Macabeus</a:t>
            </a:r>
            <a:r>
              <a:rPr lang="pt-BR" dirty="0" smtClean="0"/>
              <a:t> (6.8-16) afirma que a sua morte for das mais horrorosas.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 queda do anticristo também não será provocada por mãos humanos. Ele será derrotado pela boca de Deus (Dan. 7.26, 11.45, II Tess. 2:8 e Apo. 19:15, 20-21).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4. O Fim da Visão (8:26-27)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8:26 E a visão da tarde e da manhã que foi falada, </a:t>
            </a:r>
          </a:p>
          <a:p>
            <a:r>
              <a:rPr lang="pt-BR" dirty="0" smtClean="0"/>
              <a:t>é verdadeira. </a:t>
            </a:r>
          </a:p>
          <a:p>
            <a:r>
              <a:rPr lang="pt-BR" dirty="0" smtClean="0"/>
              <a:t>Tu, porém, </a:t>
            </a:r>
          </a:p>
          <a:p>
            <a:r>
              <a:rPr lang="pt-BR" dirty="0" smtClean="0"/>
              <a:t>cerra a visão, </a:t>
            </a:r>
          </a:p>
          <a:p>
            <a:r>
              <a:rPr lang="pt-BR" dirty="0" smtClean="0"/>
              <a:t>porque se refere a dias muito distantes.</a:t>
            </a:r>
          </a:p>
          <a:p>
            <a:r>
              <a:rPr lang="pt-BR" dirty="0" smtClean="0"/>
              <a:t>27 E eu, Daniel, </a:t>
            </a:r>
          </a:p>
          <a:p>
            <a:r>
              <a:rPr lang="pt-BR" dirty="0" smtClean="0"/>
              <a:t>enfraqueci, </a:t>
            </a:r>
          </a:p>
          <a:p>
            <a:r>
              <a:rPr lang="pt-BR" dirty="0" smtClean="0"/>
              <a:t>e estive enfermo alguns dias; </a:t>
            </a:r>
          </a:p>
          <a:p>
            <a:r>
              <a:rPr lang="pt-BR" dirty="0" smtClean="0"/>
              <a:t>então levantei-me e tratei do negócio do rei. </a:t>
            </a:r>
          </a:p>
          <a:p>
            <a:r>
              <a:rPr lang="pt-BR" dirty="0" smtClean="0"/>
              <a:t>E espantei-me acerca da visão, </a:t>
            </a:r>
          </a:p>
          <a:p>
            <a:r>
              <a:rPr lang="pt-BR" dirty="0" smtClean="0"/>
              <a:t>e não havia quem a entendesse. 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Gabriel explica que a visão é verdadeira e será cumprido bem no futuro ainda. Daniel entendeu que eu não verá o cumprimento desta visão. Quando o anjo fala "</a:t>
            </a:r>
            <a:r>
              <a:rPr lang="pt-BR" i="1" dirty="0" smtClean="0"/>
              <a:t>cerra a visão</a:t>
            </a:r>
            <a:r>
              <a:rPr lang="pt-BR" dirty="0" smtClean="0"/>
              <a:t>" ele quer dizer preservar, para que não seja perdido.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Daniel recebeu um choque emocional tão grande que ficou doente varias dias. Daniel ainda estava trabalhando para o Rei Belsazar, embora provavelmente não estava mais chefe dos homens sábios. A natureza do trabalho não é revelada. 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 implicação é que ainda algumas das coisas não eram claros para Daniel e que ele pensou nestes coisas muitas vezes.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FEROZ DE CARA</a:t>
            </a:r>
            <a:r>
              <a:rPr lang="pt-BR" dirty="0" smtClean="0"/>
              <a:t>" - A frase "</a:t>
            </a:r>
            <a:r>
              <a:rPr lang="pt-BR" i="1" dirty="0" smtClean="0"/>
              <a:t>feroz de cara</a:t>
            </a:r>
            <a:r>
              <a:rPr lang="pt-BR" dirty="0" smtClean="0"/>
              <a:t>" significa tanto "duro" como "insolente" ou "de olhar arrogante". Os dois tem a fama de ter corações duros e insolentes que leva para fazer ações furiosas e cruéis.</a:t>
            </a:r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ENTENDIDO EM ADIVINHAÇÕES</a:t>
            </a:r>
            <a:r>
              <a:rPr lang="pt-BR" dirty="0" smtClean="0"/>
              <a:t>" - Têm a habilidade de resolver problemas difíceis do reino. </a:t>
            </a:r>
            <a:r>
              <a:rPr lang="pt-BR" dirty="0" err="1" smtClean="0"/>
              <a:t>Antíoco</a:t>
            </a:r>
            <a:r>
              <a:rPr lang="pt-BR" dirty="0" smtClean="0"/>
              <a:t> Epifânio não tinha fama nesta área, mas sem duvida tinha a habilidade. Sabemos que o Anticristo será destacado nesta área (Dan. 11.36, 39; II Tess. 2.9; Apo. 13.7-8, 17.13).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	"</a:t>
            </a:r>
            <a:r>
              <a:rPr lang="pt-BR" i="1" dirty="0" smtClean="0"/>
              <a:t>FORTALECERÁ A SUA FORÇA, MAS NÃO PELO SEU PRÓPRIO PODER</a:t>
            </a:r>
            <a:r>
              <a:rPr lang="pt-BR" dirty="0" smtClean="0"/>
              <a:t>" - O Anticristo será um homem controlado pelo próprio Satanás e receberá dele seu poder. Isto é declarado claramente em Apocalipse 13.2. É fácil acreditar que Satanás tinha muito haver com a crueldade direcionada contra os judeus de </a:t>
            </a:r>
            <a:r>
              <a:rPr lang="pt-BR" dirty="0" err="1" smtClean="0"/>
              <a:t>Antíoco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 "</a:t>
            </a:r>
            <a:r>
              <a:rPr lang="pt-BR" i="1" dirty="0" smtClean="0"/>
              <a:t>DESTRUIRÁ MARAVILHOSAMENTE</a:t>
            </a:r>
            <a:r>
              <a:rPr lang="pt-BR" dirty="0" smtClean="0"/>
              <a:t>" - A </a:t>
            </a:r>
            <a:r>
              <a:rPr lang="pt-BR" dirty="0" err="1" smtClean="0"/>
              <a:t>idéia</a:t>
            </a:r>
            <a:r>
              <a:rPr lang="pt-BR" dirty="0" smtClean="0"/>
              <a:t> é que este rei destruirá numa maneira e extensa única, quer dizer pior do que qualquer outro. Este foi a verdade de </a:t>
            </a:r>
            <a:r>
              <a:rPr lang="pt-BR" dirty="0" err="1" smtClean="0"/>
              <a:t>Antíoco</a:t>
            </a:r>
            <a:r>
              <a:rPr lang="pt-BR" dirty="0" smtClean="0"/>
              <a:t> em referência aos judeus do seu dia, mas será a verdade numa maneira maior nos dias do Anticristo.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PROSPERARÁ, E FARÁ O QUE LHE </a:t>
            </a:r>
            <a:r>
              <a:rPr lang="pt-BR" dirty="0" smtClean="0"/>
              <a:t>" - O rei fará muitas coisas e será um sucesso neles.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tinha muito sucesso em seus fazeres contra Egito, Mesopotâmia e Palestino. O Anticristo vai realizar muito mais (Daniel 7.8,23; Apo. 17.12-13, Eze. 38-39, Zac. 13.8-9, 14.1-2,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DESTRUIRÁ OS FORTES E O POVO SANTO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foi um feroz perseguidor dos judeus: "destruirá os fortes e o povo santo". Calcula-se que cem mil deles foram mortos por ele. O Anticristo conquistará três reis (Dan. 7.8, 20) e "</a:t>
            </a:r>
            <a:r>
              <a:rPr lang="pt-BR" i="1" dirty="0" smtClean="0"/>
              <a:t>destruirá os santos do Altíssimo</a:t>
            </a:r>
            <a:r>
              <a:rPr lang="pt-BR" dirty="0" smtClean="0"/>
              <a:t>" (Dan. 7.25) entre muitas outros cosias.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O ano terceiro de Belsazar era o último ano de sua existência. Neste ano Daniel recebeu esta visão. A gramática deste trecho é um pouco complicada, mas mostra que a visão foi recebida na própria Babilônia. Daniel esteve apenas "em espírito" "</a:t>
            </a:r>
            <a:r>
              <a:rPr lang="pt-BR" i="1" dirty="0" smtClean="0"/>
              <a:t>na cidadela de </a:t>
            </a:r>
            <a:r>
              <a:rPr lang="pt-BR" i="1" dirty="0" err="1" smtClean="0"/>
              <a:t>Susã</a:t>
            </a:r>
            <a:r>
              <a:rPr lang="pt-BR" dirty="0" smtClean="0"/>
              <a:t>", que tratava-se do castelo ou fortaleza do capital do Império Persa.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FARÁ PROSPERAR O ENGANO NAS SUA MÃO</a:t>
            </a:r>
            <a:r>
              <a:rPr lang="pt-BR" dirty="0" smtClean="0"/>
              <a:t>" - Ambos </a:t>
            </a:r>
            <a:r>
              <a:rPr lang="pt-BR" dirty="0" err="1" smtClean="0"/>
              <a:t>Antíoco</a:t>
            </a:r>
            <a:r>
              <a:rPr lang="pt-BR" dirty="0" smtClean="0"/>
              <a:t> e o Anticristo tem "o engano na sua mão", quer dizer que usaram o engano para alcançar seus fins. No tempo de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a Palestina pertencia ao Egito. Mas ele aproveitou-se da divergência existente entre os judeus, que estavam divididos em dois partidos, e levou-os a se aliarem a ele, rompendo com o Egito. Quando ele entrou na cidade de Jerusalém, ele foi considera­do um libertador.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FARÁ PROSPERAR O ENGANO NAS SUA MÃO</a:t>
            </a:r>
            <a:r>
              <a:rPr lang="pt-BR" dirty="0" smtClean="0"/>
              <a:t>" –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Mas depois, quando os judeus estavam sob o seu poder, ele os explorou e perseguiu cruelmente. O Anticristo vai fazer algo semelhante. Ele fará um concerto de paz com Israel por sete anos, mas no meio vai virar contra o povo de Israel (Daniel 9). Seu uso de engano está mencionado também em II Tess. 2.9-10 e Apo. 13.12-14.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NO SEU CORAÇÃO SE ENGRANDE­CERÁ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Epifânio era orgulhoso e se exaltava como rei, o Anticristo é também caracterizado constantemente assim: Dan. 7.8, 25; II Tess. 2.4, Apo. 13.5-6).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POR CAUSA DA TRANQÜILIDADE DESTRU­IRÁ MUITOS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era conhecido pelo seus concertos de paz que fazia, só para quebrar depois. I </a:t>
            </a:r>
            <a:r>
              <a:rPr lang="pt-BR" dirty="0" err="1" smtClean="0"/>
              <a:t>Macabeus</a:t>
            </a:r>
            <a:r>
              <a:rPr lang="pt-BR" dirty="0" smtClean="0"/>
              <a:t> 1.19-32 mostra este tipo de conduta. O Anticristo fará a mesmo coisa. Ele fará um concerto com Israel por sete anos só para quebrar no meio.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SE LEVANTARÁ CONTRA O PRÍNCIPE DOS PRÍNCIPES</a:t>
            </a:r>
            <a:r>
              <a:rPr lang="pt-BR" dirty="0" smtClean="0"/>
              <a:t>" - </a:t>
            </a:r>
            <a:r>
              <a:rPr lang="pt-BR" dirty="0" err="1" smtClean="0"/>
              <a:t>Antíoco</a:t>
            </a:r>
            <a:r>
              <a:rPr lang="pt-BR" dirty="0" smtClean="0"/>
              <a:t> </a:t>
            </a:r>
            <a:r>
              <a:rPr lang="pt-BR" dirty="0" err="1" smtClean="0"/>
              <a:t>Epifânio</a:t>
            </a:r>
            <a:r>
              <a:rPr lang="pt-BR" dirty="0" smtClean="0"/>
              <a:t> "</a:t>
            </a:r>
            <a:r>
              <a:rPr lang="pt-BR" i="1" dirty="0" smtClean="0"/>
              <a:t>se levantará contra o príncipe dos príncipes</a:t>
            </a:r>
            <a:r>
              <a:rPr lang="pt-BR" dirty="0" smtClean="0"/>
              <a:t>", quer dizer que ele irá contra o Deus dos deusas. (Note que este tipo de frase é usada muito acerca de Deus Filho: I Tim. 6.15, Apo. 1.5, 17.14, 19.16.) Mandou fazer moedas que de um lado tinham a sua efígie e do outro as palavras: "Do rei </a:t>
            </a:r>
            <a:r>
              <a:rPr lang="pt-BR" dirty="0" err="1" smtClean="0"/>
              <a:t>Antíoco</a:t>
            </a:r>
            <a:r>
              <a:rPr lang="pt-BR" dirty="0" smtClean="0"/>
              <a:t>, o deus tornado visível, que traz a vitória". </a:t>
            </a:r>
            <a:r>
              <a:rPr lang="pt-BR" dirty="0" err="1" smtClean="0"/>
              <a:t>Antíoco</a:t>
            </a:r>
            <a:r>
              <a:rPr lang="pt-BR" dirty="0" smtClean="0"/>
              <a:t> tentou decretar a unificação da religião em seu reino.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Por ordem de </a:t>
            </a:r>
            <a:r>
              <a:rPr lang="pt-BR" dirty="0" err="1" smtClean="0"/>
              <a:t>Antíoco</a:t>
            </a:r>
            <a:r>
              <a:rPr lang="pt-BR" dirty="0" smtClean="0"/>
              <a:t>, o templo foi profanado da maneira mais vil, indecente e imoral que se pode imaginar. Flávio </a:t>
            </a:r>
            <a:r>
              <a:rPr lang="pt-BR" dirty="0" err="1" smtClean="0"/>
              <a:t>Josefo</a:t>
            </a:r>
            <a:r>
              <a:rPr lang="pt-BR" dirty="0" smtClean="0"/>
              <a:t> fala o seguinte desta época: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"Não satisfeito com seus crimes e suas atrocidades, entra no templo de Jerusalém, profana-o. Manda matar sobre o altar um porco. A carne do animal é assada e os judeus, sob lanças e espadas, são obrigados a comerem. Os excrementos do suíno, com seu sangue, numa espécie de caldo, são borrifados por todo o templo“.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O santuário de Jerusalém foi chamado de "templo de Júpiter Olímpico". A desonestidade e a prostituição campeavam nele livremente. A posse do Livro Sagrado e a observância da lei de Deus eram punidas com a morte. Muitos judeus fiéis preferiram sofrer o martírio a negar a fé dos seus antepassados.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	Tudo isso acabou provocando uma revolta armada dos judeus. Liderado pelo sacerdote </a:t>
            </a:r>
            <a:r>
              <a:rPr lang="pt-BR" dirty="0" err="1" smtClean="0"/>
              <a:t>Matatias</a:t>
            </a:r>
            <a:r>
              <a:rPr lang="pt-BR" dirty="0" smtClean="0"/>
              <a:t>, e depois pelos filhos deste, teve início o período dos </a:t>
            </a:r>
            <a:r>
              <a:rPr lang="pt-BR" dirty="0" err="1" smtClean="0"/>
              <a:t>Macabeus</a:t>
            </a:r>
            <a:r>
              <a:rPr lang="pt-BR" dirty="0" smtClean="0"/>
              <a:t>, que se estendeu de 167 a 63 A.C.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O Anticristo também se levantará no lugar de Cristo, assim o nome anticristo.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SEM MÃO SERÁ QUEBR­ADO</a:t>
            </a:r>
            <a:r>
              <a:rPr lang="pt-BR" dirty="0" smtClean="0"/>
              <a:t>" - A Bíblia diz que ele que seu fim vai chegar "</a:t>
            </a:r>
            <a:r>
              <a:rPr lang="pt-BR" i="1" dirty="0" smtClean="0"/>
              <a:t>mas sem mão será quebrado</a:t>
            </a:r>
            <a:r>
              <a:rPr lang="pt-BR" dirty="0" smtClean="0"/>
              <a:t>". Assim aconteceu. </a:t>
            </a:r>
            <a:r>
              <a:rPr lang="pt-BR" dirty="0" err="1" smtClean="0"/>
              <a:t>Antíoco</a:t>
            </a:r>
            <a:r>
              <a:rPr lang="pt-BR" dirty="0" smtClean="0"/>
              <a:t> havia partido para a cidade de </a:t>
            </a:r>
            <a:r>
              <a:rPr lang="pt-BR" dirty="0" err="1" smtClean="0"/>
              <a:t>Elimaida</a:t>
            </a:r>
            <a:r>
              <a:rPr lang="pt-BR" dirty="0" smtClean="0"/>
              <a:t>, na Pérsio, a fim de sacar o templo consagrado a Diana. Teve porém que bater em retirada, pois os habitantes de </a:t>
            </a:r>
            <a:r>
              <a:rPr lang="pt-BR" dirty="0" err="1" smtClean="0"/>
              <a:t>Elimaida</a:t>
            </a:r>
            <a:r>
              <a:rPr lang="pt-BR" dirty="0" smtClean="0"/>
              <a:t> não só se defenderam e rechaçaram o ataque, mas perseguiram o exército de </a:t>
            </a:r>
            <a:r>
              <a:rPr lang="pt-BR" dirty="0" err="1" smtClean="0"/>
              <a:t>Antíoco</a:t>
            </a:r>
            <a:r>
              <a:rPr lang="pt-BR" dirty="0" smtClean="0"/>
              <a:t>. Á sua derrota ante </a:t>
            </a:r>
            <a:r>
              <a:rPr lang="pt-BR" dirty="0" err="1" smtClean="0"/>
              <a:t>Elimaida</a:t>
            </a:r>
            <a:r>
              <a:rPr lang="pt-BR" dirty="0" smtClean="0"/>
              <a:t> ainda foi acrescentada a notícia da derrota do seu exército na Palestina.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SEM MÃO SERÁ QUEBRADO</a:t>
            </a:r>
            <a:r>
              <a:rPr lang="pt-BR" dirty="0" smtClean="0"/>
              <a:t>" -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Profundamente magoado e triste, na Babilônia ele foi acometido por uma terrível enfermidade, vindo a falecer. É dito que ele morreu por causa da sua profunda tristeza e remorso. O Segundo Livro dos </a:t>
            </a:r>
            <a:r>
              <a:rPr lang="pt-BR" dirty="0" err="1" smtClean="0"/>
              <a:t>Macabeus</a:t>
            </a:r>
            <a:r>
              <a:rPr lang="pt-BR" dirty="0" smtClean="0"/>
              <a:t> (6.8-16) afirma que a sua morte foi das mais horrorosas.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  <p:pic>
        <p:nvPicPr>
          <p:cNvPr id="10" name="Picture 9" descr="persian-empi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32" y="2492896"/>
            <a:ext cx="7237768" cy="410445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8876401">
            <a:off x="4098945" y="3925614"/>
            <a:ext cx="806993" cy="101902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211960" y="4581128"/>
            <a:ext cx="5486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c. 	O Significado da Visão (8:20-25)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1) 	Os Animais (8:20-22)</a:t>
            </a:r>
          </a:p>
          <a:p>
            <a:pPr>
              <a:buNone/>
              <a:tabLst>
                <a:tab pos="898525" algn="l"/>
                <a:tab pos="1347788" algn="l"/>
                <a:tab pos="1797050" algn="l"/>
                <a:tab pos="2247900" algn="l"/>
                <a:tab pos="2774950" algn="l"/>
              </a:tabLst>
            </a:pPr>
            <a:r>
              <a:rPr lang="pt-BR" dirty="0" smtClean="0"/>
              <a:t>				2) 	O Chifre (8:23-25)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dirty="0" smtClean="0"/>
              <a:t>* 	"</a:t>
            </a:r>
            <a:r>
              <a:rPr lang="pt-BR" i="1" dirty="0" smtClean="0"/>
              <a:t>SEM MÃO SERÁ QUEBRADO</a:t>
            </a:r>
            <a:r>
              <a:rPr lang="pt-BR" dirty="0" smtClean="0"/>
              <a:t>" -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queda do anticristo também não será provocada por mãos humanas. Ele será derrotado pela boca de Deus (Dan. 7.26, 11.45, II Tess. 2:8 e Apo. 19:15, 20-21).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4. 	O Fim da Visão (8:26-27)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26 </a:t>
            </a:r>
            <a:r>
              <a:rPr lang="pt-BR" i="1" dirty="0"/>
              <a:t>E a visão da tarde e da manhã que foi falada, é verdadeira. Tu, porém, cerra a visão, porque se refere a dias muito distantes</a:t>
            </a:r>
            <a:r>
              <a:rPr lang="pt-BR" i="1" dirty="0" smtClean="0"/>
              <a:t>. 27 </a:t>
            </a:r>
            <a:r>
              <a:rPr lang="pt-BR" i="1" dirty="0"/>
              <a:t>E eu, Daniel, enfraqueci, e estive enfermo alguns dias; então levantei-me e tratei do negócio do rei. E espantei-me acerca da visão, e não havia quem a entendesse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4. 	O Fim da Visão (8:26-27)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Gabriel explica que a visão é verdadeira e será cumprida bem no futuro ainda. Daniel entendeu que ele não verá o cumprimento desta visão. Quando o anjo fala "</a:t>
            </a:r>
            <a:r>
              <a:rPr lang="pt-BR" i="1" dirty="0" smtClean="0"/>
              <a:t>cerra a visão</a:t>
            </a:r>
            <a:r>
              <a:rPr lang="pt-BR" dirty="0" smtClean="0"/>
              <a:t>" ele quer dizer preservar, para que não seja perdido.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4. 	O Fim da Visão (8:26-27)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Daniel recebeu um choque emocional tão grande que ficou doente </a:t>
            </a:r>
            <a:r>
              <a:rPr lang="pt-BR" dirty="0" err="1" smtClean="0"/>
              <a:t>varios</a:t>
            </a:r>
            <a:r>
              <a:rPr lang="pt-BR" dirty="0" smtClean="0"/>
              <a:t> dias. Daniel ainda estava trabalhando para o Rei Belsazar, embora provavelmente não fosse mais chefe dos homens sábios. A natureza do trabalho não é revelada.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 marL="449263" indent="-449263">
              <a:buNone/>
              <a:tabLst>
                <a:tab pos="449263" algn="l"/>
                <a:tab pos="898525" algn="l"/>
              </a:tabLst>
            </a:pPr>
            <a:r>
              <a:rPr lang="pt-BR" dirty="0" smtClean="0"/>
              <a:t>III. 	A História dos Judeus (8-12)</a:t>
            </a:r>
          </a:p>
          <a:p>
            <a:pPr marL="849313" lvl="1" indent="-449263">
              <a:buNone/>
              <a:tabLst>
                <a:tab pos="449263" algn="l"/>
                <a:tab pos="898525" algn="l"/>
                <a:tab pos="1347788" algn="l"/>
              </a:tabLst>
            </a:pPr>
            <a:r>
              <a:rPr lang="pt-BR" dirty="0" smtClean="0"/>
              <a:t>	A. 		A Visão do Carneiro e Bode (8)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1. 	A Introdução (Tempo e Lugar) (8:1-2)</a:t>
            </a:r>
            <a:br>
              <a:rPr lang="pt-BR" dirty="0" smtClean="0"/>
            </a:br>
            <a:r>
              <a:rPr lang="pt-BR" dirty="0" smtClean="0"/>
              <a:t>	2. 	A Visão (8:3-14) 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3. 	A Interpretação da Visão (8:15-25)</a:t>
            </a:r>
          </a:p>
          <a:p>
            <a:pPr>
              <a:buNone/>
              <a:tabLst>
                <a:tab pos="898525" algn="l"/>
                <a:tab pos="1347788" algn="l"/>
              </a:tabLst>
            </a:pPr>
            <a:r>
              <a:rPr lang="pt-BR" dirty="0" smtClean="0"/>
              <a:t>		4. 	O Fim da Visão (8:26-27)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implicação é que ainda algumas das coisas não eram claras para Daniel e que ele pensou nestas coisas muitas vezes.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/>
              <a:pPr/>
              <a:t>95</a:t>
            </a:fld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RESUMO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475656" y="1047840"/>
            <a:ext cx="6598107" cy="5751249"/>
            <a:chOff x="251520" y="1139610"/>
            <a:chExt cx="6598107" cy="5751249"/>
          </a:xfrm>
        </p:grpSpPr>
        <p:pic>
          <p:nvPicPr>
            <p:cNvPr id="18" name="Picture 4" descr="daniel-statue-10-4"/>
            <p:cNvPicPr>
              <a:picLocks noChangeAspect="1" noChangeArrowheads="1"/>
            </p:cNvPicPr>
            <p:nvPr/>
          </p:nvPicPr>
          <p:blipFill>
            <a:blip r:embed="rId2" cstate="print"/>
            <a:srcRect l="39432" r="37495"/>
            <a:stretch>
              <a:fillRect/>
            </a:stretch>
          </p:blipFill>
          <p:spPr bwMode="auto">
            <a:xfrm flipH="1">
              <a:off x="280555" y="1618641"/>
              <a:ext cx="1591502" cy="45529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395536" y="1139610"/>
              <a:ext cx="1368152" cy="370200"/>
              <a:chOff x="5580112" y="2924944"/>
              <a:chExt cx="1368152" cy="370200"/>
            </a:xfrm>
          </p:grpSpPr>
          <p:sp>
            <p:nvSpPr>
              <p:cNvPr id="2" name="Fluxograma: Processo alternativo 1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2</a:t>
                </a:r>
                <a:endParaRPr lang="pt-BR" dirty="0"/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81" y="6209736"/>
              <a:ext cx="704850" cy="63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Conector reto 37"/>
            <p:cNvCxnSpPr/>
            <p:nvPr/>
          </p:nvCxnSpPr>
          <p:spPr>
            <a:xfrm flipV="1">
              <a:off x="296158" y="1618641"/>
              <a:ext cx="1575899" cy="19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251520" y="2564904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280555" y="3346026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280555" y="4760247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280555" y="6175464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251520" y="6831073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H="1" flipV="1">
              <a:off x="261680" y="1618642"/>
              <a:ext cx="44638" cy="5212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265678" y="1618071"/>
              <a:ext cx="5071271" cy="34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251520" y="2564904"/>
              <a:ext cx="50854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280555" y="3346026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80555" y="4760247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251520" y="6831073"/>
              <a:ext cx="51514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 flipV="1">
              <a:off x="1858068" y="1638391"/>
              <a:ext cx="13989" cy="51926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5508104" y="1811104"/>
              <a:ext cx="1341523" cy="4790297"/>
              <a:chOff x="6906378" y="1850707"/>
              <a:chExt cx="1341523" cy="4790297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6932080" y="1850707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Babilônia</a:t>
                </a:r>
                <a:endParaRPr lang="pt-BR" sz="1600" dirty="0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940856" y="373712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Grécia</a:t>
                </a:r>
                <a:endParaRPr lang="pt-BR" sz="1600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6906378" y="495373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Roma</a:t>
                </a:r>
                <a:endParaRPr lang="pt-BR" sz="16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932080" y="6302450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Reino</a:t>
                </a:r>
                <a:endParaRPr lang="pt-BR" sz="1600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6941413" y="2718469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Medo-Persa</a:t>
                </a:r>
                <a:endParaRPr lang="pt-BR" sz="1600" dirty="0"/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>
                <a:off x="6911252" y="5332100"/>
                <a:ext cx="1333156" cy="584775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rgbClr val="C00000"/>
                    </a:solidFill>
                  </a:rPr>
                  <a:t>Apo. 13:1-10; 17:1-18</a:t>
                </a:r>
                <a:endParaRPr lang="pt-BR" sz="1600" b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77" name="Conector reto 76"/>
            <p:cNvCxnSpPr/>
            <p:nvPr/>
          </p:nvCxnSpPr>
          <p:spPr>
            <a:xfrm>
              <a:off x="3226452" y="1641022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280555" y="6135315"/>
              <a:ext cx="5083533" cy="18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>
              <a:off x="5309810" y="1700808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99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/>
              <a:pPr/>
              <a:t>96</a:t>
            </a:fld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RESUMO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475656" y="1047840"/>
            <a:ext cx="6598107" cy="5751249"/>
            <a:chOff x="251520" y="1139610"/>
            <a:chExt cx="6598107" cy="5751249"/>
          </a:xfrm>
        </p:grpSpPr>
        <p:pic>
          <p:nvPicPr>
            <p:cNvPr id="18" name="Picture 4" descr="daniel-statue-10-4"/>
            <p:cNvPicPr>
              <a:picLocks noChangeAspect="1" noChangeArrowheads="1"/>
            </p:cNvPicPr>
            <p:nvPr/>
          </p:nvPicPr>
          <p:blipFill>
            <a:blip r:embed="rId2" cstate="print"/>
            <a:srcRect l="39432" r="37495"/>
            <a:stretch>
              <a:fillRect/>
            </a:stretch>
          </p:blipFill>
          <p:spPr bwMode="auto">
            <a:xfrm flipH="1">
              <a:off x="280555" y="1618641"/>
              <a:ext cx="1591502" cy="45529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395536" y="1139610"/>
              <a:ext cx="1368152" cy="370200"/>
              <a:chOff x="5580112" y="2924944"/>
              <a:chExt cx="1368152" cy="370200"/>
            </a:xfrm>
          </p:grpSpPr>
          <p:sp>
            <p:nvSpPr>
              <p:cNvPr id="2" name="Fluxograma: Processo alternativo 1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2</a:t>
                </a:r>
                <a:endParaRPr lang="pt-BR" dirty="0"/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81" y="6209736"/>
              <a:ext cx="704850" cy="63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Conector reto 37"/>
            <p:cNvCxnSpPr/>
            <p:nvPr/>
          </p:nvCxnSpPr>
          <p:spPr>
            <a:xfrm flipV="1">
              <a:off x="296158" y="1618641"/>
              <a:ext cx="1575899" cy="19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251520" y="2564904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280555" y="3346026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280555" y="4760247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280555" y="6175464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251520" y="6831073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H="1" flipV="1">
              <a:off x="261680" y="1618642"/>
              <a:ext cx="44638" cy="5212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7" descr="01aFer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883543" y="1628801"/>
              <a:ext cx="1358887" cy="929823"/>
            </a:xfrm>
            <a:prstGeom prst="rect">
              <a:avLst/>
            </a:prstGeom>
          </p:spPr>
        </p:pic>
        <p:pic>
          <p:nvPicPr>
            <p:cNvPr id="36" name="Picture 8" descr="02aFer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02314" y="3375561"/>
              <a:ext cx="1368152" cy="1384686"/>
            </a:xfrm>
            <a:prstGeom prst="rect">
              <a:avLst/>
            </a:prstGeom>
          </p:spPr>
        </p:pic>
        <p:pic>
          <p:nvPicPr>
            <p:cNvPr id="37" name="Picture 9" descr="03aFer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883543" y="2567509"/>
              <a:ext cx="1368152" cy="778518"/>
            </a:xfrm>
            <a:prstGeom prst="rect">
              <a:avLst/>
            </a:prstGeom>
          </p:spPr>
        </p:pic>
        <p:pic>
          <p:nvPicPr>
            <p:cNvPr id="44" name="Picture 10" descr="04aFer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856016" y="4797185"/>
              <a:ext cx="1413937" cy="1374442"/>
            </a:xfrm>
            <a:prstGeom prst="rect">
              <a:avLst/>
            </a:prstGeom>
          </p:spPr>
        </p:pic>
        <p:grpSp>
          <p:nvGrpSpPr>
            <p:cNvPr id="45" name="Grupo 44"/>
            <p:cNvGrpSpPr/>
            <p:nvPr/>
          </p:nvGrpSpPr>
          <p:grpSpPr>
            <a:xfrm>
              <a:off x="1912578" y="1152285"/>
              <a:ext cx="1368152" cy="370200"/>
              <a:chOff x="5580112" y="2924944"/>
              <a:chExt cx="1368152" cy="370200"/>
            </a:xfrm>
          </p:grpSpPr>
          <p:sp>
            <p:nvSpPr>
              <p:cNvPr id="46" name="Fluxograma: Processo alternativo 45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7</a:t>
                </a:r>
                <a:endParaRPr lang="pt-BR" dirty="0"/>
              </a:p>
            </p:txBody>
          </p:sp>
        </p:grpSp>
        <p:cxnSp>
          <p:nvCxnSpPr>
            <p:cNvPr id="48" name="Conector reto 47"/>
            <p:cNvCxnSpPr/>
            <p:nvPr/>
          </p:nvCxnSpPr>
          <p:spPr>
            <a:xfrm>
              <a:off x="265678" y="1618071"/>
              <a:ext cx="5071271" cy="34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251520" y="2564904"/>
              <a:ext cx="50854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280555" y="3346026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80555" y="4760247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251520" y="6831073"/>
              <a:ext cx="51514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 flipV="1">
              <a:off x="1858068" y="1638391"/>
              <a:ext cx="13989" cy="51926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5508104" y="1811104"/>
              <a:ext cx="1341523" cy="4790297"/>
              <a:chOff x="6906378" y="1850707"/>
              <a:chExt cx="1341523" cy="4790297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6932080" y="1850707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Babilônia</a:t>
                </a:r>
                <a:endParaRPr lang="pt-BR" sz="1600" dirty="0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940856" y="373712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Grécia</a:t>
                </a:r>
                <a:endParaRPr lang="pt-BR" sz="1600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6906378" y="495373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Roma</a:t>
                </a:r>
                <a:endParaRPr lang="pt-BR" sz="16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932080" y="6302450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Reino</a:t>
                </a:r>
                <a:endParaRPr lang="pt-BR" sz="1600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6941413" y="2718469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Medo-Persa</a:t>
                </a:r>
                <a:endParaRPr lang="pt-BR" sz="1600" dirty="0"/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>
                <a:off x="6911252" y="5332100"/>
                <a:ext cx="1333156" cy="584775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rgbClr val="C00000"/>
                    </a:solidFill>
                  </a:rPr>
                  <a:t>Apo. 13:1-10; 17:1-18</a:t>
                </a:r>
                <a:endParaRPr lang="pt-BR" sz="16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540" y="5684745"/>
              <a:ext cx="593994" cy="4582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26" y="6146411"/>
              <a:ext cx="595128" cy="685202"/>
            </a:xfrm>
            <a:prstGeom prst="rect">
              <a:avLst/>
            </a:prstGeom>
          </p:spPr>
        </p:pic>
        <p:cxnSp>
          <p:nvCxnSpPr>
            <p:cNvPr id="77" name="Conector reto 76"/>
            <p:cNvCxnSpPr/>
            <p:nvPr/>
          </p:nvCxnSpPr>
          <p:spPr>
            <a:xfrm>
              <a:off x="3226452" y="1641022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280555" y="6135315"/>
              <a:ext cx="5083533" cy="18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>
              <a:off x="5309810" y="1700808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8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/>
              <a:pPr/>
              <a:t>97</a:t>
            </a:fld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RESUMO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475656" y="1047840"/>
            <a:ext cx="6598107" cy="5751249"/>
            <a:chOff x="251520" y="1139610"/>
            <a:chExt cx="6598107" cy="5751249"/>
          </a:xfrm>
        </p:grpSpPr>
        <p:pic>
          <p:nvPicPr>
            <p:cNvPr id="18" name="Picture 4" descr="daniel-statue-10-4"/>
            <p:cNvPicPr>
              <a:picLocks noChangeAspect="1" noChangeArrowheads="1"/>
            </p:cNvPicPr>
            <p:nvPr/>
          </p:nvPicPr>
          <p:blipFill>
            <a:blip r:embed="rId2" cstate="print"/>
            <a:srcRect l="39432" r="37495"/>
            <a:stretch>
              <a:fillRect/>
            </a:stretch>
          </p:blipFill>
          <p:spPr bwMode="auto">
            <a:xfrm flipH="1">
              <a:off x="280555" y="1618641"/>
              <a:ext cx="1591502" cy="45529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395536" y="1139610"/>
              <a:ext cx="1368152" cy="370200"/>
              <a:chOff x="5580112" y="2924944"/>
              <a:chExt cx="1368152" cy="370200"/>
            </a:xfrm>
          </p:grpSpPr>
          <p:sp>
            <p:nvSpPr>
              <p:cNvPr id="2" name="Fluxograma: Processo alternativo 1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2</a:t>
                </a:r>
                <a:endParaRPr lang="pt-BR" dirty="0"/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81" y="6209736"/>
              <a:ext cx="704850" cy="63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Conector reto 37"/>
            <p:cNvCxnSpPr/>
            <p:nvPr/>
          </p:nvCxnSpPr>
          <p:spPr>
            <a:xfrm flipV="1">
              <a:off x="296158" y="1618641"/>
              <a:ext cx="1575899" cy="19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251520" y="2564904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280555" y="3346026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280555" y="4760247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280555" y="6175464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251520" y="6831073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H="1" flipV="1">
              <a:off x="261680" y="1618642"/>
              <a:ext cx="44638" cy="5212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7" descr="01aFer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883543" y="1628801"/>
              <a:ext cx="1358887" cy="929823"/>
            </a:xfrm>
            <a:prstGeom prst="rect">
              <a:avLst/>
            </a:prstGeom>
          </p:spPr>
        </p:pic>
        <p:pic>
          <p:nvPicPr>
            <p:cNvPr id="36" name="Picture 8" descr="02aFer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02314" y="3375561"/>
              <a:ext cx="1368152" cy="1384686"/>
            </a:xfrm>
            <a:prstGeom prst="rect">
              <a:avLst/>
            </a:prstGeom>
          </p:spPr>
        </p:pic>
        <p:pic>
          <p:nvPicPr>
            <p:cNvPr id="37" name="Picture 9" descr="03aFer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883543" y="2567509"/>
              <a:ext cx="1368152" cy="778518"/>
            </a:xfrm>
            <a:prstGeom prst="rect">
              <a:avLst/>
            </a:prstGeom>
          </p:spPr>
        </p:pic>
        <p:pic>
          <p:nvPicPr>
            <p:cNvPr id="44" name="Picture 10" descr="04aFer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856016" y="4797185"/>
              <a:ext cx="1413937" cy="1374442"/>
            </a:xfrm>
            <a:prstGeom prst="rect">
              <a:avLst/>
            </a:prstGeom>
          </p:spPr>
        </p:pic>
        <p:grpSp>
          <p:nvGrpSpPr>
            <p:cNvPr id="45" name="Grupo 44"/>
            <p:cNvGrpSpPr/>
            <p:nvPr/>
          </p:nvGrpSpPr>
          <p:grpSpPr>
            <a:xfrm>
              <a:off x="1912578" y="1152285"/>
              <a:ext cx="1368152" cy="370200"/>
              <a:chOff x="5580112" y="2924944"/>
              <a:chExt cx="1368152" cy="370200"/>
            </a:xfrm>
          </p:grpSpPr>
          <p:sp>
            <p:nvSpPr>
              <p:cNvPr id="46" name="Fluxograma: Processo alternativo 45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7</a:t>
                </a:r>
                <a:endParaRPr lang="pt-BR" dirty="0"/>
              </a:p>
            </p:txBody>
          </p:sp>
        </p:grpSp>
        <p:cxnSp>
          <p:nvCxnSpPr>
            <p:cNvPr id="48" name="Conector reto 47"/>
            <p:cNvCxnSpPr/>
            <p:nvPr/>
          </p:nvCxnSpPr>
          <p:spPr>
            <a:xfrm>
              <a:off x="265678" y="1618071"/>
              <a:ext cx="5071271" cy="34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251520" y="2564904"/>
              <a:ext cx="50854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280555" y="3346026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80555" y="4760247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251520" y="6831073"/>
              <a:ext cx="51514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 flipV="1">
              <a:off x="1858068" y="1638391"/>
              <a:ext cx="13989" cy="51926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5508104" y="1811104"/>
              <a:ext cx="1341523" cy="4790297"/>
              <a:chOff x="6906378" y="1850707"/>
              <a:chExt cx="1341523" cy="4790297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6932080" y="1850707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Babilônia</a:t>
                </a:r>
                <a:endParaRPr lang="pt-BR" sz="1600" dirty="0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940856" y="373712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Grécia</a:t>
                </a:r>
                <a:endParaRPr lang="pt-BR" sz="1600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6906378" y="495373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Roma</a:t>
                </a:r>
                <a:endParaRPr lang="pt-BR" sz="16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932080" y="6302450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Reino</a:t>
                </a:r>
                <a:endParaRPr lang="pt-BR" sz="1600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6941413" y="2718469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Medo-Persa</a:t>
                </a:r>
                <a:endParaRPr lang="pt-BR" sz="1600" dirty="0"/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>
                <a:off x="6911252" y="5332100"/>
                <a:ext cx="1333156" cy="584775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rgbClr val="C00000"/>
                    </a:solidFill>
                  </a:rPr>
                  <a:t>Apo. 13:1-10; 17:1-18</a:t>
                </a:r>
                <a:endParaRPr lang="pt-BR" sz="16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540" y="5684745"/>
              <a:ext cx="593994" cy="4582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26" y="6146411"/>
              <a:ext cx="595128" cy="685202"/>
            </a:xfrm>
            <a:prstGeom prst="rect">
              <a:avLst/>
            </a:prstGeom>
          </p:spPr>
        </p:pic>
        <p:cxnSp>
          <p:nvCxnSpPr>
            <p:cNvPr id="77" name="Conector reto 76"/>
            <p:cNvCxnSpPr/>
            <p:nvPr/>
          </p:nvCxnSpPr>
          <p:spPr>
            <a:xfrm>
              <a:off x="3226452" y="1641022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280555" y="6135315"/>
              <a:ext cx="5083533" cy="18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11" descr="Daniel 8 ram 2 horn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5896" y="2601292"/>
              <a:ext cx="1213264" cy="774269"/>
            </a:xfrm>
            <a:prstGeom prst="rect">
              <a:avLst/>
            </a:prstGeom>
          </p:spPr>
        </p:pic>
        <p:pic>
          <p:nvPicPr>
            <p:cNvPr id="55" name="Picture 12" descr="shapeimage_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3293222" y="3356992"/>
              <a:ext cx="1381946" cy="907475"/>
            </a:xfrm>
            <a:prstGeom prst="rect">
              <a:avLst/>
            </a:prstGeom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7397" y="3829253"/>
              <a:ext cx="1163121" cy="904483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06479" y="4787627"/>
              <a:ext cx="1675492" cy="1302921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3569913" y="1153319"/>
              <a:ext cx="1368152" cy="370200"/>
              <a:chOff x="5580112" y="2924944"/>
              <a:chExt cx="1368152" cy="370200"/>
            </a:xfrm>
          </p:grpSpPr>
          <p:sp>
            <p:nvSpPr>
              <p:cNvPr id="59" name="Fluxograma: Processo alternativo 58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8</a:t>
                </a:r>
                <a:endParaRPr lang="pt-BR" dirty="0"/>
              </a:p>
            </p:txBody>
          </p:sp>
        </p:grpSp>
        <p:cxnSp>
          <p:nvCxnSpPr>
            <p:cNvPr id="61" name="Conector reto 60"/>
            <p:cNvCxnSpPr/>
            <p:nvPr/>
          </p:nvCxnSpPr>
          <p:spPr>
            <a:xfrm>
              <a:off x="5309810" y="1700808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/>
            <p:cNvSpPr/>
            <p:nvPr/>
          </p:nvSpPr>
          <p:spPr>
            <a:xfrm>
              <a:off x="3814123" y="4902258"/>
              <a:ext cx="564468" cy="3131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588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/>
              <a:pPr/>
              <a:t>98</a:t>
            </a:fld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RESUMO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475656" y="1047840"/>
            <a:ext cx="6598107" cy="5751249"/>
            <a:chOff x="251520" y="1139610"/>
            <a:chExt cx="6598107" cy="5751249"/>
          </a:xfrm>
        </p:grpSpPr>
        <p:pic>
          <p:nvPicPr>
            <p:cNvPr id="18" name="Picture 4" descr="daniel-statue-10-4"/>
            <p:cNvPicPr>
              <a:picLocks noChangeAspect="1" noChangeArrowheads="1"/>
            </p:cNvPicPr>
            <p:nvPr/>
          </p:nvPicPr>
          <p:blipFill>
            <a:blip r:embed="rId2" cstate="print"/>
            <a:srcRect l="39432" r="37495"/>
            <a:stretch>
              <a:fillRect/>
            </a:stretch>
          </p:blipFill>
          <p:spPr bwMode="auto">
            <a:xfrm flipH="1">
              <a:off x="280555" y="1618641"/>
              <a:ext cx="1591502" cy="45529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395536" y="1139610"/>
              <a:ext cx="1368152" cy="370200"/>
              <a:chOff x="5580112" y="2924944"/>
              <a:chExt cx="1368152" cy="370200"/>
            </a:xfrm>
          </p:grpSpPr>
          <p:sp>
            <p:nvSpPr>
              <p:cNvPr id="2" name="Fluxograma: Processo alternativo 1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2</a:t>
                </a:r>
                <a:endParaRPr lang="pt-BR" dirty="0"/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570032" y="2159096"/>
              <a:ext cx="833616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2:37-38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81" y="6209736"/>
              <a:ext cx="704850" cy="63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547959" y="2966196"/>
              <a:ext cx="855689" cy="341721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2:39a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01414" y="4351610"/>
              <a:ext cx="813296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2:39b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70920" y="5494492"/>
              <a:ext cx="83272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2:40-43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79966" y="6290618"/>
              <a:ext cx="96769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2:44-45a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8" name="Conector reto 37"/>
            <p:cNvCxnSpPr/>
            <p:nvPr/>
          </p:nvCxnSpPr>
          <p:spPr>
            <a:xfrm flipV="1">
              <a:off x="296158" y="1618641"/>
              <a:ext cx="1575899" cy="19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251520" y="2564904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280555" y="3346026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280555" y="4760247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280555" y="6175464"/>
              <a:ext cx="15915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251520" y="6831073"/>
              <a:ext cx="16205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H="1" flipV="1">
              <a:off x="261680" y="1618642"/>
              <a:ext cx="44638" cy="52124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7" descr="01aFer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883543" y="1628801"/>
              <a:ext cx="1358887" cy="929823"/>
            </a:xfrm>
            <a:prstGeom prst="rect">
              <a:avLst/>
            </a:prstGeom>
          </p:spPr>
        </p:pic>
        <p:pic>
          <p:nvPicPr>
            <p:cNvPr id="36" name="Picture 8" descr="02aFer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02314" y="3375561"/>
              <a:ext cx="1368152" cy="1384686"/>
            </a:xfrm>
            <a:prstGeom prst="rect">
              <a:avLst/>
            </a:prstGeom>
          </p:spPr>
        </p:pic>
        <p:pic>
          <p:nvPicPr>
            <p:cNvPr id="37" name="Picture 9" descr="03aFer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883543" y="2567509"/>
              <a:ext cx="1368152" cy="778518"/>
            </a:xfrm>
            <a:prstGeom prst="rect">
              <a:avLst/>
            </a:prstGeom>
          </p:spPr>
        </p:pic>
        <p:pic>
          <p:nvPicPr>
            <p:cNvPr id="44" name="Picture 10" descr="04aFer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856016" y="4797185"/>
              <a:ext cx="1413937" cy="1374442"/>
            </a:xfrm>
            <a:prstGeom prst="rect">
              <a:avLst/>
            </a:prstGeom>
          </p:spPr>
        </p:pic>
        <p:grpSp>
          <p:nvGrpSpPr>
            <p:cNvPr id="45" name="Grupo 44"/>
            <p:cNvGrpSpPr/>
            <p:nvPr/>
          </p:nvGrpSpPr>
          <p:grpSpPr>
            <a:xfrm>
              <a:off x="1912578" y="1152285"/>
              <a:ext cx="1368152" cy="370200"/>
              <a:chOff x="5580112" y="2924944"/>
              <a:chExt cx="1368152" cy="370200"/>
            </a:xfrm>
          </p:grpSpPr>
          <p:sp>
            <p:nvSpPr>
              <p:cNvPr id="46" name="Fluxograma: Processo alternativo 45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7</a:t>
                </a:r>
                <a:endParaRPr lang="pt-BR" dirty="0"/>
              </a:p>
            </p:txBody>
          </p:sp>
        </p:grpSp>
        <p:cxnSp>
          <p:nvCxnSpPr>
            <p:cNvPr id="48" name="Conector reto 47"/>
            <p:cNvCxnSpPr/>
            <p:nvPr/>
          </p:nvCxnSpPr>
          <p:spPr>
            <a:xfrm>
              <a:off x="265678" y="1618071"/>
              <a:ext cx="5071271" cy="34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251520" y="2564904"/>
              <a:ext cx="50854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280555" y="3346026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80555" y="4760247"/>
              <a:ext cx="50563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251520" y="6831073"/>
              <a:ext cx="51514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 flipV="1">
              <a:off x="1858068" y="1638391"/>
              <a:ext cx="13989" cy="51926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ixaDeTexto 66"/>
            <p:cNvSpPr txBox="1"/>
            <p:nvPr/>
          </p:nvSpPr>
          <p:spPr>
            <a:xfrm>
              <a:off x="2061654" y="2140063"/>
              <a:ext cx="96769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7:4, 12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5508104" y="1811104"/>
              <a:ext cx="1341523" cy="4790297"/>
              <a:chOff x="6906378" y="1850707"/>
              <a:chExt cx="1341523" cy="4790297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6932080" y="1850707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Babilônia</a:t>
                </a:r>
                <a:endParaRPr lang="pt-BR" sz="1600" dirty="0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940856" y="373712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Grécia</a:t>
                </a:r>
                <a:endParaRPr lang="pt-BR" sz="1600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6906378" y="4953732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Roma</a:t>
                </a:r>
                <a:endParaRPr lang="pt-BR" sz="16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932080" y="6302450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Reino</a:t>
                </a:r>
                <a:endParaRPr lang="pt-BR" sz="1600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6941413" y="2718469"/>
                <a:ext cx="13064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 smtClean="0"/>
                  <a:t>Medo-Persa</a:t>
                </a:r>
                <a:endParaRPr lang="pt-BR" sz="1600" dirty="0"/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>
                <a:off x="6911252" y="5332100"/>
                <a:ext cx="1333156" cy="584775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rgbClr val="C00000"/>
                    </a:solidFill>
                  </a:rPr>
                  <a:t>Apo. 13:1-10; 17:1-18</a:t>
                </a:r>
                <a:endParaRPr lang="pt-BR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2" name="CaixaDeTexto 71"/>
            <p:cNvSpPr txBox="1"/>
            <p:nvPr/>
          </p:nvSpPr>
          <p:spPr>
            <a:xfrm>
              <a:off x="2033099" y="2932134"/>
              <a:ext cx="96769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7:5, 12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2112805" y="4253171"/>
              <a:ext cx="96769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7:6, 12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1993298" y="4950038"/>
              <a:ext cx="1186183" cy="584775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7:7-8, 9-11)</a:t>
              </a:r>
            </a:p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(7:19-27)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540" y="5684745"/>
              <a:ext cx="593994" cy="4582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26" y="6146411"/>
              <a:ext cx="595128" cy="685202"/>
            </a:xfrm>
            <a:prstGeom prst="rect">
              <a:avLst/>
            </a:prstGeom>
          </p:spPr>
        </p:pic>
        <p:sp>
          <p:nvSpPr>
            <p:cNvPr id="74" name="CaixaDeTexto 73"/>
            <p:cNvSpPr txBox="1"/>
            <p:nvPr/>
          </p:nvSpPr>
          <p:spPr>
            <a:xfrm>
              <a:off x="2069212" y="6297555"/>
              <a:ext cx="96769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7:13-14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7" name="Conector reto 76"/>
            <p:cNvCxnSpPr/>
            <p:nvPr/>
          </p:nvCxnSpPr>
          <p:spPr>
            <a:xfrm>
              <a:off x="3226452" y="1641022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280555" y="6135315"/>
              <a:ext cx="5083533" cy="18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11" descr="Daniel 8 ram 2 horn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5896" y="2601292"/>
              <a:ext cx="1213264" cy="774269"/>
            </a:xfrm>
            <a:prstGeom prst="rect">
              <a:avLst/>
            </a:prstGeom>
          </p:spPr>
        </p:pic>
        <p:pic>
          <p:nvPicPr>
            <p:cNvPr id="55" name="Picture 12" descr="shapeimage_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3293222" y="3356992"/>
              <a:ext cx="1381946" cy="907475"/>
            </a:xfrm>
            <a:prstGeom prst="rect">
              <a:avLst/>
            </a:prstGeom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7397" y="3829253"/>
              <a:ext cx="1163121" cy="904483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06479" y="4787627"/>
              <a:ext cx="1675492" cy="1302921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3569913" y="1153319"/>
              <a:ext cx="1368152" cy="370200"/>
              <a:chOff x="5580112" y="2924944"/>
              <a:chExt cx="1368152" cy="370200"/>
            </a:xfrm>
          </p:grpSpPr>
          <p:sp>
            <p:nvSpPr>
              <p:cNvPr id="59" name="Fluxograma: Processo alternativo 58"/>
              <p:cNvSpPr/>
              <p:nvPr/>
            </p:nvSpPr>
            <p:spPr>
              <a:xfrm>
                <a:off x="5580112" y="2924944"/>
                <a:ext cx="1368152" cy="360040"/>
              </a:xfrm>
              <a:prstGeom prst="flowChartAlternateProces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5643210" y="2925812"/>
                <a:ext cx="1250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Capítulo 8</a:t>
                </a:r>
                <a:endParaRPr lang="pt-BR" dirty="0"/>
              </a:p>
            </p:txBody>
          </p:sp>
        </p:grpSp>
        <p:cxnSp>
          <p:nvCxnSpPr>
            <p:cNvPr id="61" name="Conector reto 60"/>
            <p:cNvCxnSpPr/>
            <p:nvPr/>
          </p:nvCxnSpPr>
          <p:spPr>
            <a:xfrm>
              <a:off x="5309810" y="1700808"/>
              <a:ext cx="54278" cy="5190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aixaDeTexto 77"/>
            <p:cNvSpPr txBox="1"/>
            <p:nvPr/>
          </p:nvSpPr>
          <p:spPr>
            <a:xfrm>
              <a:off x="4087142" y="2562510"/>
              <a:ext cx="967698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8:3-4, 20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814123" y="4902258"/>
              <a:ext cx="564468" cy="3131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3293222" y="4140430"/>
              <a:ext cx="967698" cy="584775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8:5-8, 21-22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3682178" y="5733256"/>
              <a:ext cx="1321870" cy="33855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C00000"/>
                  </a:solidFill>
                </a:rPr>
                <a:t>8:9-12, 23-25</a:t>
              </a:r>
              <a:endParaRPr lang="pt-BR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701</Words>
  <Application>Microsoft Office PowerPoint</Application>
  <PresentationFormat>Apresentação na tela (4:3)</PresentationFormat>
  <Paragraphs>881</Paragraphs>
  <Slides>98</Slides>
  <Notes>0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100" baseType="lpstr">
      <vt:lpstr>1_Office Theme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Daniel – Capítulo 8</vt:lpstr>
      <vt:lpstr>RESUMO</vt:lpstr>
      <vt:lpstr>RESUMO</vt:lpstr>
      <vt:lpstr>RESUMO</vt:lpstr>
      <vt:lpstr>RESUMO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User</cp:lastModifiedBy>
  <cp:revision>86</cp:revision>
  <dcterms:created xsi:type="dcterms:W3CDTF">2014-01-20T17:07:13Z</dcterms:created>
  <dcterms:modified xsi:type="dcterms:W3CDTF">2020-04-16T13:14:44Z</dcterms:modified>
</cp:coreProperties>
</file>